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29" r:id="rId5"/>
    <p:sldId id="737" r:id="rId6"/>
    <p:sldId id="430" r:id="rId7"/>
    <p:sldId id="428" r:id="rId8"/>
    <p:sldId id="432" r:id="rId9"/>
    <p:sldId id="673" r:id="rId10"/>
    <p:sldId id="867" r:id="rId11"/>
    <p:sldId id="866" r:id="rId12"/>
    <p:sldId id="686" r:id="rId13"/>
    <p:sldId id="440" r:id="rId14"/>
    <p:sldId id="441" r:id="rId15"/>
    <p:sldId id="442" r:id="rId16"/>
    <p:sldId id="443" r:id="rId17"/>
    <p:sldId id="730" r:id="rId18"/>
    <p:sldId id="945" r:id="rId19"/>
    <p:sldId id="731" r:id="rId20"/>
    <p:sldId id="702" r:id="rId21"/>
    <p:sldId id="315" r:id="rId22"/>
    <p:sldId id="349" r:id="rId23"/>
    <p:sldId id="719" r:id="rId24"/>
    <p:sldId id="351" r:id="rId25"/>
    <p:sldId id="359" r:id="rId26"/>
    <p:sldId id="362" r:id="rId27"/>
    <p:sldId id="386" r:id="rId28"/>
    <p:sldId id="396" r:id="rId29"/>
    <p:sldId id="397" r:id="rId30"/>
    <p:sldId id="398" r:id="rId31"/>
    <p:sldId id="399" r:id="rId32"/>
    <p:sldId id="414" r:id="rId33"/>
    <p:sldId id="400" r:id="rId34"/>
    <p:sldId id="257" r:id="rId35"/>
    <p:sldId id="258" r:id="rId36"/>
    <p:sldId id="868" r:id="rId37"/>
    <p:sldId id="261" r:id="rId38"/>
    <p:sldId id="262" r:id="rId39"/>
    <p:sldId id="869" r:id="rId40"/>
    <p:sldId id="947" r:id="rId41"/>
    <p:sldId id="268" r:id="rId42"/>
    <p:sldId id="946" r:id="rId43"/>
    <p:sldId id="723" r:id="rId44"/>
    <p:sldId id="653" r:id="rId45"/>
    <p:sldId id="729" r:id="rId46"/>
    <p:sldId id="662" r:id="rId47"/>
    <p:sldId id="663" r:id="rId48"/>
    <p:sldId id="727" r:id="rId49"/>
    <p:sldId id="871" r:id="rId50"/>
    <p:sldId id="732" r:id="rId51"/>
    <p:sldId id="881" r:id="rId52"/>
    <p:sldId id="264" r:id="rId53"/>
    <p:sldId id="949" r:id="rId54"/>
    <p:sldId id="736" r:id="rId55"/>
    <p:sldId id="882" r:id="rId56"/>
    <p:sldId id="431" r:id="rId57"/>
    <p:sldId id="619" r:id="rId58"/>
    <p:sldId id="873" r:id="rId59"/>
    <p:sldId id="463" r:id="rId60"/>
    <p:sldId id="874" r:id="rId61"/>
    <p:sldId id="734" r:id="rId62"/>
    <p:sldId id="735" r:id="rId63"/>
    <p:sldId id="883" r:id="rId64"/>
    <p:sldId id="733" r:id="rId65"/>
    <p:sldId id="444" r:id="rId66"/>
    <p:sldId id="318" r:id="rId67"/>
    <p:sldId id="943" r:id="rId68"/>
    <p:sldId id="944" r:id="rId69"/>
    <p:sldId id="448" r:id="rId70"/>
    <p:sldId id="449" r:id="rId71"/>
    <p:sldId id="450" r:id="rId72"/>
    <p:sldId id="451" r:id="rId73"/>
    <p:sldId id="453" r:id="rId74"/>
    <p:sldId id="338" r:id="rId75"/>
    <p:sldId id="849" r:id="rId76"/>
    <p:sldId id="850" r:id="rId77"/>
    <p:sldId id="838" r:id="rId78"/>
    <p:sldId id="700" r:id="rId79"/>
    <p:sldId id="703" r:id="rId80"/>
    <p:sldId id="704" r:id="rId81"/>
    <p:sldId id="707" r:id="rId82"/>
    <p:sldId id="393" r:id="rId83"/>
    <p:sldId id="701" r:id="rId84"/>
    <p:sldId id="709" r:id="rId85"/>
    <p:sldId id="403" r:id="rId86"/>
    <p:sldId id="462" r:id="rId87"/>
    <p:sldId id="880" r:id="rId88"/>
    <p:sldId id="875" r:id="rId89"/>
    <p:sldId id="877" r:id="rId90"/>
    <p:sldId id="878" r:id="rId91"/>
    <p:sldId id="876" r:id="rId92"/>
    <p:sldId id="879" r:id="rId93"/>
    <p:sldId id="872" r:id="rId94"/>
  </p:sldIdLst>
  <p:sldSz cx="9144000" cy="6858000" type="screen4x3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wei Wei" initials="ZW" lastIdx="25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7" autoAdjust="0"/>
    <p:restoredTop sz="83730" autoAdjust="0"/>
  </p:normalViewPr>
  <p:slideViewPr>
    <p:cSldViewPr snapToGrid="0">
      <p:cViewPr varScale="1">
        <p:scale>
          <a:sx n="98" d="100"/>
          <a:sy n="98" d="100"/>
        </p:scale>
        <p:origin x="13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gs" Target="tags/tag7.xml"/><Relationship Id="rId98" Type="http://schemas.openxmlformats.org/officeDocument/2006/relationships/commentAuthors" Target="commentAuthors.xml"/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A386-D258-439D-9ED7-B9FC9AD580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cmu.edu/~ryantibs/convexopt-F18/lectures/kkt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5670">
                  <a:defRPr/>
                </a:pPr>
                <a:r>
                  <a:rPr kumimoji="1" lang="zh-CN" altLang="en-US" dirty="0"/>
                  <a:t>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kumimoji="1" lang="zh-CN" altLang="en-US" dirty="0"/>
                  <a:t>只包含线性项，即一阶多项式。</a:t>
                </a:r>
                <a:endParaRPr kumimoji="1"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</a:t>
            </a:r>
            <a:endParaRPr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/>
              <a:t>2</a:t>
            </a:r>
            <a:r>
              <a:rPr lang="zh-CN" altLang="en-US" dirty="0"/>
              <a:t>点连线的页面。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只是定义域，不一定满足约束条件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Lagrange</a:t>
            </a:r>
            <a:r>
              <a:rPr lang="zh-CN" altLang="en-US" dirty="0">
                <a:sym typeface="+mn-ea"/>
              </a:rPr>
              <a:t>函数是根据具体问题定义的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\nu</a:t>
            </a:r>
            <a:r>
              <a:rPr lang="zh-CN" altLang="en-US" dirty="0">
                <a:sym typeface="+mn-ea"/>
              </a:rPr>
              <a:t>  读牛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如果没有可行点，那么</a:t>
                </a:r>
                <a:r>
                  <a:rPr lang="en-US" altLang="zh-CN" dirty="0"/>
                  <a:t>p*</a:t>
                </a:r>
                <a:r>
                  <a:rPr lang="zh-CN" altLang="en-US" dirty="0"/>
                  <a:t>是正无穷，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是有数值的。见本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p21</a:t>
                </a:r>
                <a:r>
                  <a:rPr lang="zh-CN" altLang="en-US" dirty="0"/>
                  <a:t>页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dirty="0"/>
                  <a:t>是凹函数，所以</a:t>
                </a:r>
                <a:r>
                  <a:rPr lang="en-US" altLang="zh-CN" dirty="0"/>
                  <a:t>g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&gt;−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区域是凸集。</a:t>
                </a:r>
                <a:endParaRPr lang="en-US" altLang="zh-CN" dirty="0"/>
              </a:p>
              <a:p>
                <a:r>
                  <a:rPr lang="zh-CN" altLang="en-US" dirty="0"/>
                  <a:t>定义这样的</a:t>
                </a:r>
                <a:r>
                  <a:rPr lang="en-US" altLang="zh-CN" dirty="0"/>
                  <a:t>lambda, \nu</a:t>
                </a:r>
                <a:r>
                  <a:rPr lang="zh-CN" altLang="en-US" dirty="0"/>
                  <a:t>为可行域，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是不是一般性的，毫无影响。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P*=d*=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  算强对偶性成立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/>
                  <a:t>P*=d*=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  也算强对偶性成立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先猜有解，利用</a:t>
            </a:r>
            <a:r>
              <a:rPr lang="en-US" altLang="zh-CN" dirty="0"/>
              <a:t>KKT</a:t>
            </a:r>
            <a:r>
              <a:rPr lang="zh-CN" altLang="en-US" dirty="0"/>
              <a:t>条件，再验证是不是真的解。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5670">
                  <a:defRPr/>
                </a:pPr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备注：一般来说，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次泰勒多项式是非多项式函数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附近与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的近似值。</a:t>
                </a:r>
                <a:endParaRPr kumimoji="1" lang="en-US" altLang="zh-CN" dirty="0">
                  <a:latin typeface="Georgia" panose="02040502050405020303" pitchFamily="18" charset="0"/>
                </a:endParaRPr>
              </a:p>
              <a:p>
                <a:pPr defTabSz="915670">
                  <a:defRPr/>
                </a:pPr>
                <a:endParaRPr kumimoji="1" lang="en-US" altLang="zh-CN" kern="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pPr defTabSz="915670">
                  <a:defRPr/>
                </a:pPr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然而，</a:t>
                </a:r>
                <a:r>
                  <a:rPr lang="en-US" altLang="zh-CN" dirty="0">
                    <a:latin typeface="Georgia" panose="02040502050405020303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次泰勒多项式用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次多项式表示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已经足够精确了，因为导数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可能为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。</a:t>
                </a:r>
                <a:endParaRPr kumimoji="1" lang="zh-CN" altLang="en-US" kern="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pPr defTabSz="915670">
                  <a:defRPr/>
                </a:pPr>
                <a:endParaRPr kumimoji="1" lang="zh-CN" altLang="en-US" kern="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pPr defTabSz="915670">
                  <a:defRPr/>
                </a:pPr>
                <a:r>
                  <a:rPr kumimoji="1" lang="zh-CN" altLang="en-US" kern="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单变量</a:t>
                </a:r>
                <a:endParaRPr kumimoji="1" lang="zh-CN" altLang="en-US" kern="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Water filling</a:t>
            </a:r>
            <a:r>
              <a:rPr lang="zh-CN" altLang="en-US" dirty="0"/>
              <a:t>参考：</a:t>
            </a:r>
            <a:r>
              <a:rPr lang="en-US" altLang="zh-CN" dirty="0">
                <a:hlinkClick r:id="rId3"/>
              </a:rPr>
              <a:t>https://www.stat.cmu.edu/~ryantibs/convexopt-F18/lectures/kkt.pdf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驻点是</a:t>
            </a:r>
            <a:r>
              <a:rPr lang="en-US" altLang="zh-CN" dirty="0"/>
              <a:t> </a:t>
            </a:r>
            <a:r>
              <a:rPr lang="zh-CN" altLang="en-US" dirty="0"/>
              <a:t>导数等于</a:t>
            </a:r>
            <a:r>
              <a:rPr lang="en-US" altLang="zh-CN" dirty="0"/>
              <a:t>0</a:t>
            </a:r>
            <a:r>
              <a:rPr lang="zh-CN" altLang="en-US" dirty="0"/>
              <a:t>的点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也叫</a:t>
            </a:r>
            <a:r>
              <a:rPr lang="en-US" altLang="zh-CN" dirty="0"/>
              <a:t>heavy ball</a:t>
            </a:r>
            <a:r>
              <a:rPr lang="en-US" altLang="zh-CN" baseline="0" dirty="0"/>
              <a:t>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在凸场景下，一般的</a:t>
                </a:r>
                <a:r>
                  <a:rPr lang="en-US" altLang="zh-CN" dirty="0"/>
                  <a:t>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</a:t>
                </a:r>
                <a:r>
                  <a:rPr lang="zh-CN" altLang="en-US" dirty="0"/>
                  <a:t>，而</a:t>
                </a:r>
                <a:r>
                  <a:rPr lang="en-US" altLang="zh-CN" dirty="0"/>
                  <a:t>AGD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1/k^2</a:t>
                </a:r>
                <a:endParaRPr lang="en-US" altLang="zh-CN" dirty="0"/>
              </a:p>
              <a:p>
                <a:r>
                  <a:rPr lang="zh-CN" altLang="en-US" dirty="0"/>
                  <a:t>利用了二阶信息，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+(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在凸场景下，一般的</a:t>
            </a:r>
            <a:r>
              <a:rPr lang="en-US" altLang="zh-CN" dirty="0"/>
              <a:t>GD</a:t>
            </a:r>
            <a:r>
              <a:rPr lang="zh-CN" altLang="en-US" dirty="0"/>
              <a:t>是</a:t>
            </a:r>
            <a:r>
              <a:rPr lang="en-US" altLang="zh-CN" dirty="0"/>
              <a:t>1/k</a:t>
            </a:r>
            <a:r>
              <a:rPr lang="zh-CN" altLang="en-US" dirty="0"/>
              <a:t>，而</a:t>
            </a:r>
            <a:r>
              <a:rPr lang="en-US" altLang="zh-CN" dirty="0"/>
              <a:t>AGD</a:t>
            </a:r>
            <a:r>
              <a:rPr lang="zh-CN" altLang="en-US" dirty="0"/>
              <a:t>是</a:t>
            </a:r>
            <a:r>
              <a:rPr lang="en-US" altLang="zh-CN" dirty="0"/>
              <a:t>1/k^2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一个方向不要过度优化，之前优化得多，之后就少优化一些。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对称的正定矩阵</a:t>
                </a:r>
                <a:r>
                  <a:rPr lang="en-US" altLang="zh-CN" dirty="0"/>
                  <a:t>-Cholesky</a:t>
                </a:r>
                <a:r>
                  <a:rPr lang="zh-CN" altLang="en-US" dirty="0"/>
                  <a:t>分解，下三角</a:t>
                </a:r>
                <a:r>
                  <a:rPr lang="en-US" altLang="zh-CN" dirty="0"/>
                  <a:t>*</a:t>
                </a:r>
                <a:r>
                  <a:rPr lang="zh-CN" altLang="en-US" dirty="0"/>
                  <a:t>上三角</a:t>
                </a:r>
                <a:endParaRPr lang="en-US" altLang="zh-CN" dirty="0"/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由正定性先证明是凸优化，接下来可以用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KKT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条件验证是最优解</a:t>
                </a:r>
                <a:endParaRPr lang="en-US" altLang="zh-CN" sz="1800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000" dirty="0"/>
                  <a:t>正定的，当且仅当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4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000" dirty="0"/>
                  <a:t>所有特征值是正数。用特征多项式求特征值</a:t>
                </a:r>
                <a:endParaRPr lang="en-US" altLang="zh-CN" sz="40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sz="4000" dirty="0"/>
              </a:p>
              <a:p>
                <a:endParaRPr lang="en-US" altLang="zh-CN" sz="1800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en-US" altLang="zh-CN" sz="1800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b="-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优化，对称矩阵时，最大值和最小值是最大特征值和最小特征值。代数书</a:t>
            </a:r>
            <a:r>
              <a:rPr lang="en-US" altLang="zh-CN" dirty="0"/>
              <a:t>406</a:t>
            </a:r>
            <a:r>
              <a:rPr lang="zh-CN" altLang="en-US" dirty="0"/>
              <a:t>，定理</a:t>
            </a:r>
            <a:r>
              <a:rPr lang="en-US" altLang="zh-CN" dirty="0"/>
              <a:t>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1313" y="527050"/>
            <a:ext cx="3509962" cy="2632075"/>
          </a:xfrm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0" y="3335338"/>
            <a:ext cx="6796088" cy="3155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1313" y="523875"/>
            <a:ext cx="3511550" cy="2633663"/>
          </a:xfrm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6663" y="3332163"/>
            <a:ext cx="6796087" cy="3163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061" tIns="47531" rIns="95061" bIns="47531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kumimoji="1" lang="zh-CN" altLang="en-US" kern="0" dirty="0">
                <a:solidFill>
                  <a:srgbClr val="000000"/>
                </a:solidFill>
                <a:latin typeface="Georgia" panose="02040502050405020303" pitchFamily="18" charset="0"/>
                <a:sym typeface="+mn-ea"/>
              </a:rPr>
              <a:t>单变量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03D02-7E89-4EBF-B123-9C334E1BFEF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(Log(n)) * loglog(n)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Integrate e^{-x^2}</a:t>
                </a:r>
                <a:r>
                  <a:rPr lang="zh-CN" altLang="en-US" dirty="0"/>
                  <a:t>，两个相乘</a:t>
                </a:r>
                <a:endParaRPr lang="en-US" altLang="zh-CN" dirty="0"/>
              </a:p>
              <a:p>
                <a:r>
                  <a:rPr lang="zh-CN" altLang="en-US" dirty="0"/>
                  <a:t>平面里有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两个变量相加的新分布：</a:t>
            </a:r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en-US" altLang="zh-CN" dirty="0"/>
          </a:p>
          <a:p>
            <a:r>
              <a:rPr lang="zh-CN" altLang="en-US" dirty="0"/>
              <a:t>用二项分布，扔了很多次骰子，凑出方差，再额外补均值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先考虑</a:t>
            </a:r>
            <a:r>
              <a:rPr lang="en-US" altLang="zh-CN" dirty="0"/>
              <a:t> X+Y</a:t>
            </a:r>
            <a:r>
              <a:rPr lang="zh-CN" altLang="en-US" dirty="0"/>
              <a:t>，再考虑</a:t>
            </a:r>
            <a:r>
              <a:rPr lang="en-US" altLang="zh-CN" dirty="0"/>
              <a:t> X-Y</a:t>
            </a:r>
            <a:endParaRPr lang="en-US" altLang="zh-CN" dirty="0"/>
          </a:p>
          <a:p>
            <a:r>
              <a:rPr lang="zh-CN" altLang="en-US" dirty="0"/>
              <a:t>左侧的</a:t>
            </a:r>
            <a:r>
              <a:rPr lang="en-US" altLang="zh-CN" dirty="0"/>
              <a:t>y</a:t>
            </a:r>
            <a:r>
              <a:rPr lang="zh-CN" altLang="en-US" dirty="0"/>
              <a:t>和右侧的合成变量无法区分。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两个变量相加的新分布：</a:t>
            </a:r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en-US" altLang="zh-CN" dirty="0"/>
          </a:p>
          <a:p>
            <a:r>
              <a:rPr lang="zh-CN" altLang="en-US" dirty="0"/>
              <a:t>用二项分布，扔了很多次骰子，凑出方差，再额外补均值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先考虑</a:t>
            </a:r>
            <a:r>
              <a:rPr lang="en-US" altLang="zh-CN" dirty="0"/>
              <a:t> X+Y</a:t>
            </a:r>
            <a:r>
              <a:rPr lang="zh-CN" altLang="en-US" dirty="0"/>
              <a:t>，再考虑</a:t>
            </a:r>
            <a:r>
              <a:rPr lang="en-US" altLang="zh-CN" dirty="0"/>
              <a:t> X-Y</a:t>
            </a:r>
            <a:endParaRPr lang="en-US" altLang="zh-CN" dirty="0"/>
          </a:p>
          <a:p>
            <a:r>
              <a:rPr lang="zh-CN" altLang="en-US" dirty="0"/>
              <a:t>左侧的</a:t>
            </a:r>
            <a:r>
              <a:rPr lang="en-US" altLang="zh-CN" dirty="0"/>
              <a:t>y</a:t>
            </a:r>
            <a:r>
              <a:rPr lang="zh-CN" altLang="en-US" dirty="0"/>
              <a:t>和右侧的合成变量无法区分。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</a:t>
            </a:r>
            <a:r>
              <a:rPr lang="en-US" altLang="zh-CN" dirty="0" err="1"/>
              <a:t>X,y</a:t>
            </a:r>
            <a:r>
              <a:rPr lang="zh-CN" altLang="en-US" dirty="0"/>
              <a:t>可以对应向量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Ax+by</a:t>
            </a:r>
            <a:r>
              <a:rPr lang="zh-CN" altLang="en-US" dirty="0"/>
              <a:t>这个新变量的分布，需要计算 </a:t>
            </a:r>
            <a:r>
              <a:rPr lang="en-US" altLang="zh-CN" dirty="0"/>
              <a:t>\int_{</a:t>
            </a:r>
            <a:r>
              <a:rPr lang="en-US" altLang="zh-CN" dirty="0" err="1"/>
              <a:t>x+y</a:t>
            </a:r>
            <a:r>
              <a:rPr lang="en-US" altLang="zh-CN" dirty="0"/>
              <a:t>=c} exp(-x^2)*exp(-y^2)  </a:t>
            </a:r>
            <a:r>
              <a:rPr lang="zh-CN" altLang="en-US" dirty="0"/>
              <a:t>还是可以进一步化简，还是</a:t>
            </a:r>
            <a:r>
              <a:rPr lang="en-US" altLang="zh-CN" dirty="0"/>
              <a:t>exp</a:t>
            </a:r>
            <a:r>
              <a:rPr lang="zh-CN" altLang="en-US" dirty="0"/>
              <a:t>的形式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经典统计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使用</a:t>
            </a:r>
            <a:r>
              <a:rPr lang="zh-CN" altLang="en-US" b="0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频率</a:t>
            </a:r>
            <a:r>
              <a:rPr lang="zh-CN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学派的方法</a:t>
            </a:r>
            <a:endParaRPr lang="zh-CN" altLang="en-US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  <a:p>
            <a:r>
              <a:rPr lang="zh-CN" altLang="en-US" dirty="0"/>
              <a:t>整体逻辑目前大家还没接触，要注意区分频率派和贝叶斯学派在干啥。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在没有样本信息时，我们只能依据先验分布对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做出推断。在有了样本观察值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之后，我们应依据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做出推断。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要知道什么情况下，用什么不等式。</a:t>
            </a:r>
            <a:endParaRPr lang="zh-CN" altLang="en-US"/>
          </a:p>
          <a:p>
            <a:r>
              <a:rPr lang="zh-CN" altLang="en-US"/>
              <a:t>这些不等式的</a:t>
            </a:r>
            <a:r>
              <a:rPr lang="en-US" altLang="zh-CN"/>
              <a:t>tight</a:t>
            </a:r>
            <a:r>
              <a:rPr lang="zh-CN" altLang="en-US"/>
              <a:t>情况是什么，哪里放缩比较多。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把信息存到了方差里面，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拒绝采样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是</a:t>
            </a:r>
            <a:r>
              <a:rPr lang="en-US" altLang="zh-CN" dirty="0"/>
              <a:t>proposal distribution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要控制拒绝采样的比率，而且要在采样后得到的点里面，做归一化。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有些不好积分，换成好积分的函数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2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200" b="1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1200" b="1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</m:d>
                      </m:num>
                      <m:den>
                        <m:r>
                          <a:rPr lang="en-US" altLang="zh-CN" sz="12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200" b="1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𝑿</m:t>
                        </m:r>
                      </m:den>
                    </m:f>
                    <m:r>
                      <a:rPr lang="zh-CN" altLang="en-US" sz="12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是一个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维张量，求了</a:t>
                </a:r>
                <a:r>
                  <a:rPr lang="en-US" altLang="zh-CN" dirty="0"/>
                  <a:t>trace</a:t>
                </a:r>
                <a:r>
                  <a:rPr lang="zh-CN" altLang="en-US" dirty="0"/>
                  <a:t>后，就是把</a:t>
                </a:r>
                <a:r>
                  <a:rPr lang="en-US" altLang="zh-CN" dirty="0"/>
                  <a:t>[1,1,*,*]+[2,2,*,*]+[3,3,*,*]</a:t>
                </a:r>
                <a:r>
                  <a:rPr lang="zh-CN" altLang="en-US" dirty="0"/>
                  <a:t>矩阵合并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latin typeface="Georgia" panose="02040502050405020303" pitchFamily="18" charset="0"/>
              </a:rPr>
              <a:t>在开始之前，让我们先讨论一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defTabSz="915670">
              <a:defRPr/>
            </a:pPr>
            <a:r>
              <a:rPr kumimoji="1" lang="zh-CN" altLang="en-US" dirty="0">
                <a:latin typeface="Georgia" panose="02040502050405020303" pitchFamily="18" charset="0"/>
              </a:rPr>
              <a:t>（</a:t>
            </a:r>
            <a:r>
              <a:rPr kumimoji="1" lang="en-US" altLang="zh-CN" dirty="0">
                <a:latin typeface="Georgia" panose="02040502050405020303" pitchFamily="18" charset="0"/>
              </a:rPr>
              <a:t>5.161</a:t>
            </a:r>
            <a:r>
              <a:rPr kumimoji="1" lang="zh-CN" altLang="en-US" dirty="0">
                <a:latin typeface="Georgia" panose="02040502050405020303" pitchFamily="18" charset="0"/>
              </a:rPr>
              <a:t>）中的函数是一个</a:t>
            </a:r>
            <a:r>
              <a:rPr kumimoji="1" lang="en-US" altLang="zh-CN" dirty="0">
                <a:latin typeface="Georgia" panose="02040502050405020303" pitchFamily="18" charset="0"/>
              </a:rPr>
              <a:t>3</a:t>
            </a:r>
            <a:r>
              <a:rPr kumimoji="1" lang="zh-CN" altLang="en-US" dirty="0">
                <a:latin typeface="Georgia" panose="02040502050405020303" pitchFamily="18" charset="0"/>
              </a:rPr>
              <a:t>次多项式，它本身就是多项式的线性组合。因此，我们不需要泰勒级数展开包含四阶或更高阶的项。这意味着，对于（</a:t>
            </a:r>
            <a:r>
              <a:rPr kumimoji="1" lang="en-US" altLang="zh-CN" dirty="0">
                <a:latin typeface="Georgia" panose="02040502050405020303" pitchFamily="18" charset="0"/>
              </a:rPr>
              <a:t>5.161</a:t>
            </a:r>
            <a:r>
              <a:rPr kumimoji="1" lang="zh-CN" altLang="en-US" dirty="0">
                <a:latin typeface="Georgia" panose="02040502050405020303" pitchFamily="18" charset="0"/>
              </a:rPr>
              <a:t>）的精确表示，只需确定（</a:t>
            </a:r>
            <a:r>
              <a:rPr kumimoji="1" lang="en-US" altLang="zh-CN" dirty="0">
                <a:latin typeface="Georgia" panose="02040502050405020303" pitchFamily="18" charset="0"/>
              </a:rPr>
              <a:t>5.151</a:t>
            </a:r>
            <a:r>
              <a:rPr kumimoji="1" lang="zh-CN" altLang="en-US" dirty="0">
                <a:latin typeface="Georgia" panose="02040502050405020303" pitchFamily="18" charset="0"/>
              </a:rPr>
              <a:t>）的前四项就足够了。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r>
              <a:rPr kumimoji="1" lang="zh-CN" altLang="en-US" dirty="0">
                <a:latin typeface="Georgia" panose="02040502050405020303" pitchFamily="18" charset="0"/>
              </a:rPr>
              <a:t>下期望的结果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8642-3CE7-441F-83F5-5DA905C8A76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5407-B589-43A1-8882-B0EA9F24183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FC61A-184C-4E35-B4F8-7A33AA945D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0">
                <a:solidFill>
                  <a:srgbClr val="04617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38100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04617B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6CC2-11DB-4440-A5E4-46CC1F0282D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17FA-61A6-4B57-B7BC-783ECC71098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ACDD-E65C-4A16-A289-00B68D2E9AC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A200-B1E2-4507-82B5-AAE6A2C499F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9CB6-C0D0-42CE-B820-9171281DC8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E3C6-63D6-4191-99D9-A4520A55B3E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24E2-B323-4145-92A7-3BF64F8BF88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689D0-745C-486D-9943-CD584E9C905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9928-E7D2-46BA-BDCE-60601A9F970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tags" Target="../tags/tag2.xml"/><Relationship Id="rId4" Type="http://schemas.openxmlformats.org/officeDocument/2006/relationships/image" Target="../media/image107.png"/><Relationship Id="rId3" Type="http://schemas.openxmlformats.org/officeDocument/2006/relationships/tags" Target="../tags/tag1.xml"/><Relationship Id="rId2" Type="http://schemas.openxmlformats.org/officeDocument/2006/relationships/image" Target="../media/image106.png"/><Relationship Id="rId10" Type="http://schemas.openxmlformats.org/officeDocument/2006/relationships/notesSlide" Target="../notesSlides/notesSlide42.xml"/><Relationship Id="rId1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tags" Target="../tags/tag5.xml"/><Relationship Id="rId7" Type="http://schemas.openxmlformats.org/officeDocument/2006/relationships/image" Target="../media/image115.png"/><Relationship Id="rId6" Type="http://schemas.openxmlformats.org/officeDocument/2006/relationships/tags" Target="../tags/tag4.xml"/><Relationship Id="rId5" Type="http://schemas.openxmlformats.org/officeDocument/2006/relationships/image" Target="../media/image114.png"/><Relationship Id="rId4" Type="http://schemas.openxmlformats.org/officeDocument/2006/relationships/tags" Target="../tags/tag3.xml"/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7" Type="http://schemas.openxmlformats.org/officeDocument/2006/relationships/notesSlide" Target="../notesSlides/notesSlide43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tags" Target="../tags/tag6.xml"/><Relationship Id="rId1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数学基础</a:t>
            </a:r>
            <a:r>
              <a:rPr lang="en-US" altLang="zh-CN" sz="5400" dirty="0"/>
              <a:t>》</a:t>
            </a:r>
            <a:r>
              <a:rPr lang="zh-CN" altLang="en-US" sz="5400" dirty="0"/>
              <a:t>复习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王子贺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i="0" dirty="0">
                <a:effectLst/>
                <a:latin typeface="PingFang SC"/>
              </a:rPr>
              <a:t> </a:t>
            </a:r>
            <a:r>
              <a:rPr lang="zh-CN" altLang="en-US" sz="3200" b="1" i="0" dirty="0">
                <a:effectLst/>
                <a:latin typeface="PingFang SC"/>
              </a:rPr>
              <a:t>计算梯度的有用恒等式</a:t>
            </a:r>
            <a:endParaRPr lang="zh-CN" altLang="en-US" sz="3200" b="1" i="0" dirty="0">
              <a:effectLst/>
              <a:latin typeface="PingFang S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pPr lvl="1"/>
                <a:endParaRPr lang="en-US" altLang="zh-CN" sz="2000" b="1" i="1" dirty="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𝑿𝒃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𝑩𝒙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𝑠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𝑠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𝑾𝑨</m:t>
                    </m:r>
                    <m:box>
                      <m:box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</m:oMath>
                </a14:m>
                <a:r>
                  <a:rPr lang="en-US" altLang="zh-CN" sz="2000" dirty="0">
                    <a:effectLst/>
                    <a:latin typeface="Georgia" panose="02040502050405020303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for symmetric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endParaRPr lang="en-US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:endParaRPr lang="en-US" altLang="zh-CN" sz="2000" b="1" i="1" dirty="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-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高阶导数</a:t>
            </a:r>
            <a:endParaRPr lang="zh-CN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是两次（连续）可微函数，那么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zh-CN" sz="2400" dirty="0"/>
              </a:p>
              <a:p>
                <a:r>
                  <a:rPr kumimoji="1" lang="zh-CN" altLang="en-US" sz="2400" dirty="0"/>
                  <a:t>即微分的次序并不重要，相应的</a:t>
                </a:r>
                <a:r>
                  <a:rPr kumimoji="1" lang="en-US" altLang="zh-CN" sz="2400" dirty="0">
                    <a:latin typeface="Georgia" panose="02040502050405020303" pitchFamily="18" charset="0"/>
                  </a:rPr>
                  <a:t>Hessian</a:t>
                </a:r>
                <a:r>
                  <a:rPr kumimoji="1" lang="zh-CN" altLang="en-US" sz="2400" dirty="0">
                    <a:latin typeface="Georgia" panose="02040502050405020303" pitchFamily="18" charset="0"/>
                  </a:rPr>
                  <a:t>矩阵为</a:t>
                </a:r>
                <a:r>
                  <a:rPr kumimoji="1" lang="zh-CN" altLang="en-US" sz="2400" dirty="0"/>
                  <a:t>：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400" dirty="0"/>
                  <a:t>Hessian</a:t>
                </a:r>
                <a:r>
                  <a:rPr kumimoji="1" lang="zh-CN" altLang="en-US" sz="2400" dirty="0"/>
                  <a:t>矩阵是对称矩阵，被表示为：</a:t>
                </a:r>
                <a:r>
                  <a:rPr kumimoji="1" lang="zh-CN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zh-CN" sz="2400"/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。</a:t>
                </a:r>
                <a:endParaRPr kumimoji="1" lang="zh-CN" altLang="zh-CN" sz="2400" dirty="0"/>
              </a:p>
              <a:p>
                <a:r>
                  <a:rPr kumimoji="1" lang="en-US" altLang="zh-CN" sz="2400" dirty="0"/>
                  <a:t>Hessian</a:t>
                </a:r>
                <a:r>
                  <a:rPr kumimoji="1" lang="zh-CN" altLang="en-US" sz="2400" dirty="0"/>
                  <a:t>矩阵度量函数在</a:t>
                </a:r>
                <a14:m>
                  <m:oMath xmlns:m="http://schemas.openxmlformats.org/officeDocument/2006/math"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附近的局部曲率。</a:t>
                </a:r>
                <a:endParaRPr kumimoji="1" lang="zh-CN" altLang="en-US" sz="2400" dirty="0"/>
              </a:p>
              <a:p>
                <a:endParaRPr kumimoji="1" lang="en-US" altLang="zh-CN" sz="2400" dirty="0"/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线性化与多元泰勒级数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r>
                  <a:rPr lang="zh-CN" altLang="en-US" sz="2400" b="1" dirty="0"/>
                  <a:t>例 </a:t>
                </a:r>
                <a:r>
                  <a:rPr lang="zh-CN" altLang="en-US" sz="2400" dirty="0"/>
                  <a:t>双变量函数的泰勒级数展开</a:t>
                </a:r>
                <a:endParaRPr lang="en-US" altLang="zh-CN" sz="2400" dirty="0"/>
              </a:p>
              <a:p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考虑函数：</a:t>
                </a:r>
                <a:endParaRPr lang="en-US" altLang="zh-CN" sz="2400" i="1" dirty="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等线" panose="02010600030101010101" charset="-122"/>
                    <a:cs typeface="Times New Roman" panose="02020603050405020304" pitchFamily="18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zh-CN" sz="24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400" b="0" dirty="0">
                    <a:latin typeface="Georgia" panose="02040502050405020303" pitchFamily="18" charset="0"/>
                  </a:rPr>
                  <a:t>我们要计算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400" b="0" dirty="0">
                    <a:latin typeface="Georgia" panose="02040502050405020303" pitchFamily="18" charset="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b="0" dirty="0">
                    <a:latin typeface="Georgia" panose="02040502050405020303" pitchFamily="18" charset="0"/>
                  </a:rPr>
                  <a:t>时的泰勒级数展开式。</a:t>
                </a:r>
                <a:endParaRPr kumimoji="1" lang="en-US" altLang="zh-CN" sz="2400" b="0" dirty="0">
                  <a:latin typeface="Georgia" panose="02040502050405020303" pitchFamily="18" charset="0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400" b="0" i="0" dirty="0">
                    <a:effectLst/>
                    <a:latin typeface="-apple-system"/>
                  </a:rPr>
                  <a:t>为了确定泰勒级数展开式，从常数项和一阶导数开始：</a:t>
                </a:r>
                <a:r>
                  <a:rPr lang="en-US" altLang="zh-CN" sz="2400" dirty="0">
                    <a:latin typeface="-apple-system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13</m:t>
                    </m:r>
                  </m:oMath>
                </a14:m>
                <a:endParaRPr lang="zh-CN" altLang="zh-CN" sz="2400" dirty="0">
                  <a:solidFill>
                    <a:srgbClr val="FF0000"/>
                  </a:solidFill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14</m:t>
                      </m:r>
                    </m:oMath>
                  </m:oMathPara>
                </a14:m>
                <a:endParaRPr lang="zh-CN" altLang="zh-CN" sz="24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/>
                </a:pPr>
                <a:endParaRPr kumimoji="1" lang="en-US" altLang="zh-CN" sz="2400" dirty="0"/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线性化与多元泰勒级数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400" dirty="0"/>
                  <a:t>（续）因此，我们得到：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box>
                            <m:box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box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400" dirty="0"/>
                  <a:t>它使得：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0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𝜹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20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14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000" dirty="0">
                  <a:solidFill>
                    <a:srgbClr val="FF0000"/>
                  </a:solidFill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400" dirty="0"/>
                  <a:t>二阶偏导数由下式给出：</a:t>
                </a:r>
                <a:endParaRPr kumimoji="1"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12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⟹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endParaRPr kumimoji="1" lang="en-US" altLang="zh-CN" sz="2400" dirty="0"/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线性化与多元泰勒级数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</a:rPr>
                  <a:t>收集二阶偏导数，得到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Hessian</a:t>
                </a:r>
                <a:r>
                  <a:rPr kumimoji="1" lang="zh-CN" altLang="en-US" sz="2400" dirty="0"/>
                  <a:t>：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lang="en-US" altLang="zh-CN" sz="2000" b="1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		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effectLst/>
                    <a:latin typeface="Georgia" panose="02040502050405020303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                         (5.171)</a:t>
                </a:r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400" dirty="0">
                    <a:solidFill>
                      <a:schemeClr val="tx1"/>
                    </a:solidFill>
                  </a:rPr>
                  <a:t>使得：</a:t>
                </a:r>
                <a:endParaRPr kumimoji="1"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0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sz="2400" dirty="0">
                    <a:solidFill>
                      <a:schemeClr val="tx1"/>
                    </a:solidFill>
                  </a:rPr>
                  <a:t>因此，泰勒级数展开式的下一项由以下给出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:</a:t>
                </a:r>
                <a:endParaRPr kumimoji="1"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	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0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0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2000" dirty="0">
                  <a:solidFill>
                    <a:schemeClr val="tx1"/>
                  </a:solidFill>
                </a:endParaRPr>
              </a:p>
              <a:p>
                <a:endParaRPr kumimoji="1"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706969" y="4314800"/>
                <a:ext cx="2160240" cy="10046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FF0000"/>
                    </a:solidFill>
                    <a:latin typeface="Georgia" panose="02040502050405020303" pitchFamily="18" charset="0"/>
                    <a:ea typeface="楷体" panose="02010609060101010101" pitchFamily="49" charset="-122"/>
                  </a:rPr>
                  <a:t>注：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solidFill>
                      <a:schemeClr val="tx2"/>
                    </a:solidFill>
                    <a:effectLst/>
                    <a:latin typeface="Georgia" panose="02040502050405020303" pitchFamily="18" charset="0"/>
                    <a:ea typeface="楷体" panose="02010609060101010101" pitchFamily="49" charset="-122"/>
                  </a:rPr>
                  <a:t>只包含二次项，即二阶多项式</a:t>
                </a:r>
                <a:endParaRPr lang="zh-CN" altLang="en-US" sz="2000" b="1" dirty="0">
                  <a:solidFill>
                    <a:schemeClr val="tx2"/>
                  </a:solidFill>
                  <a:effectLst/>
                  <a:latin typeface="Georgia" panose="02040502050405020303" pitchFamily="18" charset="0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969" y="4314800"/>
                <a:ext cx="2160240" cy="1004642"/>
              </a:xfrm>
              <a:prstGeom prst="rect">
                <a:avLst/>
              </a:prstGeom>
              <a:blipFill rotWithShape="1">
                <a:blip r:embed="rId2"/>
                <a:stretch>
                  <a:fillRect l="-299" t="-693" r="-291" b="-6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7.2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690689"/>
            <a:ext cx="7886700" cy="274762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7.2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2206" y="1976949"/>
            <a:ext cx="5639587" cy="4048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06" y="6056443"/>
            <a:ext cx="3217493" cy="6650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7.6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9406" y="2080448"/>
            <a:ext cx="9302811" cy="179198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730" y="2869565"/>
            <a:ext cx="8362315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sz="5400"/>
              <a:t>优化</a:t>
            </a:r>
            <a:endParaRPr lang="zh-CN" sz="5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凸集，凸组合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5641" y="1865742"/>
            <a:ext cx="7886700" cy="2031488"/>
          </a:xfrm>
        </p:spPr>
      </p:pic>
      <p:sp>
        <p:nvSpPr>
          <p:cNvPr id="4" name="文本框 3"/>
          <p:cNvSpPr txBox="1"/>
          <p:nvPr/>
        </p:nvSpPr>
        <p:spPr>
          <a:xfrm>
            <a:off x="480695" y="3772535"/>
            <a:ext cx="2503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左图：包含其边界的六边形是凸的。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307715" y="3772535"/>
            <a:ext cx="2760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中图：肾形集合不是凸的，因为图中所示集合中两点间的线段不为集合所包含。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668135" y="3772535"/>
            <a:ext cx="21196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右图：仅包含部分边界的正方形不是凸的。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858000" y="5094605"/>
            <a:ext cx="1054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考试时间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/>
              <a:t>12</a:t>
            </a:r>
            <a:r>
              <a:rPr lang="zh-CN" altLang="en-US" sz="4800" dirty="0"/>
              <a:t>月</a:t>
            </a:r>
            <a:r>
              <a:rPr lang="en-US" altLang="zh-CN" sz="4800" dirty="0"/>
              <a:t>31</a:t>
            </a:r>
            <a:r>
              <a:rPr lang="zh-CN" altLang="en-US" sz="4800" dirty="0"/>
              <a:t>日周二下午第</a:t>
            </a:r>
            <a:r>
              <a:rPr lang="en-US" altLang="zh-CN" sz="4800" dirty="0"/>
              <a:t>1</a:t>
            </a:r>
            <a:r>
              <a:rPr lang="zh-CN" altLang="en-US" sz="4800" dirty="0"/>
              <a:t>场</a:t>
            </a:r>
            <a:endParaRPr lang="en-US" altLang="zh-CN" sz="4800" dirty="0"/>
          </a:p>
          <a:p>
            <a:pPr algn="ctr"/>
            <a:r>
              <a:rPr lang="en-US" altLang="zh-CN" sz="4800" dirty="0"/>
              <a:t>2024-12-31 14:00</a:t>
            </a:r>
            <a:endParaRPr lang="en-US" altLang="zh-CN" sz="4800" dirty="0"/>
          </a:p>
          <a:p>
            <a:pPr algn="ctr"/>
            <a:r>
              <a:rPr lang="zh-CN" altLang="en-US" sz="4800" dirty="0"/>
              <a:t>教一</a:t>
            </a:r>
            <a:r>
              <a:rPr lang="en-US" altLang="zh-CN" sz="4800" dirty="0"/>
              <a:t>1404</a:t>
            </a:r>
            <a:endParaRPr lang="zh-CN" altLang="en-US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418-27BC-476F-AF0B-A85940C98D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上镜图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339414"/>
            <a:ext cx="4492487" cy="3051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3545" y="2610484"/>
                <a:ext cx="8091805" cy="34728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sym typeface="+mn-ea"/>
                  </a:rPr>
                  <a:t>函数</a:t>
                </a:r>
                <a:r>
                  <a:rPr lang="en-US" altLang="zh-CN" sz="24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的图像定义为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{(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))|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𝑑𝑜𝑚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},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它是</a:t>
                </a:r>
                <a:r>
                  <a:rPr lang="en-US" altLang="zh-CN" sz="24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空间的一个子集。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sym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的</a:t>
                </a:r>
                <a:r>
                  <a:rPr lang="zh-CN" altLang="en-US" sz="2400" b="1" dirty="0">
                    <a:sym typeface="+mn-ea"/>
                  </a:rPr>
                  <a:t>上境图</a:t>
                </a:r>
                <a:r>
                  <a:rPr lang="zh-CN" altLang="en-US" sz="2400" dirty="0">
                    <a:sym typeface="+mn-ea"/>
                  </a:rPr>
                  <a:t>定义为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𝑒𝑝𝑖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={(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𝑑𝑜𝑚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}.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sym typeface="+mn-ea"/>
                  </a:rPr>
                  <a:t>一个函数是凸函数，当且仅当其上境图是凸集。</a:t>
                </a:r>
                <a:endParaRPr lang="zh-CN" altLang="en-US" sz="2400" b="1" dirty="0"/>
              </a:p>
              <a:p>
                <a:endParaRPr lang="zh-CN" altLang="en-US" sz="2400" dirty="0"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5" y="2610484"/>
                <a:ext cx="8091805" cy="3472815"/>
              </a:xfrm>
              <a:prstGeom prst="rect">
                <a:avLst/>
              </a:prstGeom>
              <a:blipFill rotWithShape="1">
                <a:blip r:embed="rId2"/>
                <a:stretch>
                  <a:fillRect t="-18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保凸运算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065" cy="4351655"/>
              </a:xfrm>
            </p:spPr>
            <p:txBody>
              <a:bodyPr/>
              <a:lstStyle/>
              <a:p>
                <a:r>
                  <a:rPr lang="zh-CN" altLang="en-US" dirty="0"/>
                  <a:t>凸函数的非负加权求和仍然是凸函数，即函数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是凸函数。</a:t>
                </a: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均为凸函数，则二者的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逐点最大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</a:t>
                </a:r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𝑚𝑎𝑥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)},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是凸函数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065" cy="4351655"/>
              </a:xfrm>
              <a:blipFill rotWithShape="1">
                <a:blip r:embed="rId1"/>
                <a:stretch>
                  <a:fillRect t="-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凸函数的充要条件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539750" y="1825625"/>
                <a:ext cx="797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是凸函数的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充要条件</a:t>
                </a:r>
                <a:r>
                  <a:rPr lang="zh-CN" altLang="en-US" dirty="0"/>
                  <a:t>是，其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矩阵是半正定阵：即对于所有的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，有</a:t>
                </a:r>
                <a:endParaRPr lang="zh-CN" alt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从几何上可以理解为函数图像在点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处具有正（向上）的曲率。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1825625"/>
                <a:ext cx="797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优化问题：标准表示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我们称下式为优化问题的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标准形式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凸优化问题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0025" y="1370330"/>
                <a:ext cx="8601075" cy="519557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b="1" dirty="0"/>
                  <a:t>凸优化问题</a:t>
                </a:r>
                <a:r>
                  <a:rPr lang="zh-CN" altLang="en-US" dirty="0"/>
                  <a:t>是形如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的问题，其中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为凸函数。对比普通优化问题，凸优化问题有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三个附加的要求：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目标函数必须是凸的。</a:t>
                </a:r>
                <a:endParaRPr lang="zh-CN" altLang="en-US" dirty="0"/>
              </a:p>
              <a:p>
                <a:r>
                  <a:rPr lang="zh-CN" altLang="en-US" dirty="0"/>
                  <a:t>不等式约束函数必须是凸的。</a:t>
                </a:r>
                <a:endParaRPr lang="zh-CN" altLang="en-US" dirty="0"/>
              </a:p>
              <a:p>
                <a:r>
                  <a:rPr lang="zh-CN" altLang="en-US" dirty="0"/>
                  <a:t>等式约束函数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必须是仿射的。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370330"/>
                <a:ext cx="8601075" cy="519557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局部最优与全局最优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凸优化问题的一个基础性质是其任意局部最优解也是（全局）最优解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最优解充要条件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对于无约束凸优化问题（即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）</a:t>
                </a:r>
                <a:r>
                  <a:rPr lang="en-US" altLang="zh-CN" dirty="0"/>
                  <a:t>, x </a:t>
                </a:r>
                <a:r>
                  <a:rPr lang="zh-CN" altLang="en-US" dirty="0"/>
                  <a:t>是最优解的充要条件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82000" cy="478345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考虑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标准形式</a:t>
                </a:r>
                <a:r>
                  <a:rPr lang="zh-CN" altLang="en-US" dirty="0"/>
                  <a:t>的优化问题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                  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其中，自变量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。设问题的定义域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undOvr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𝑑𝑜𝑚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∩</m:t>
                    </m:r>
                    <m:nary>
                      <m:naryPr>
                        <m:chr m:val="⋂"/>
                        <m:limLoc m:val="undOvr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𝑑𝑜𝑚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是非空集合，优化问题的最优值为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。注意到这里并没有假设是凸优化问题。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对偶的基本思想是在目标函数中考虑问题的约束条件，即添加约束条件的加权和，得到增广的目标函数。</a:t>
                </a: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82000" cy="47834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en-US" altLang="zh-CN" b="1" dirty="0"/>
                  <a:t>Lagrange</a:t>
                </a:r>
                <a:r>
                  <a:rPr lang="zh-CN" altLang="en-US" b="1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为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其中定义域为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sym typeface="+mn-ea"/>
                  </a:rPr>
                  <a:t>向量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sym typeface="+mn-ea"/>
                  </a:rPr>
                  <a:t>和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CN" altLang="en-US" dirty="0">
                    <a:sym typeface="+mn-ea"/>
                  </a:rPr>
                  <a:t>称为</a:t>
                </a:r>
                <a:r>
                  <a:rPr lang="zh-CN" altLang="en-US" b="1" dirty="0">
                    <a:sym typeface="+mn-ea"/>
                  </a:rPr>
                  <a:t>对偶变量</a:t>
                </a:r>
                <a:r>
                  <a:rPr lang="zh-CN" altLang="en-US" dirty="0">
                    <a:sym typeface="+mn-ea"/>
                  </a:rPr>
                  <a:t>或者是</a:t>
                </a:r>
                <a:r>
                  <a:rPr lang="en-US" altLang="zh-CN" dirty="0">
                    <a:sym typeface="+mn-ea"/>
                  </a:rPr>
                  <a:t>Lagrange</a:t>
                </a:r>
                <a:r>
                  <a:rPr lang="zh-CN" altLang="en-US" dirty="0">
                    <a:sym typeface="+mn-ea"/>
                  </a:rPr>
                  <a:t>乘子向量。</a:t>
                </a:r>
                <a:endParaRPr lang="zh-CN" altLang="en-US" dirty="0">
                  <a:sym typeface="+mn-ea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en-US" altLang="zh-CN" dirty="0"/>
                  <a:t>Lagrange</a:t>
                </a:r>
                <a:r>
                  <a:rPr lang="zh-CN" altLang="en-US" dirty="0"/>
                  <a:t>对偶函数（或对偶函数）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函数关于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取得的最小值：即对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，有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如果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函数关于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无下界，则对偶函数取值为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内容覆盖：</a:t>
            </a:r>
            <a:endParaRPr lang="en-US" altLang="zh-CN" dirty="0"/>
          </a:p>
          <a:p>
            <a:r>
              <a:rPr lang="zh-CN" altLang="en-US" dirty="0"/>
              <a:t>代数系统</a:t>
            </a:r>
            <a:endParaRPr lang="en-US" altLang="zh-CN" dirty="0"/>
          </a:p>
          <a:p>
            <a:r>
              <a:rPr lang="zh-CN" altLang="en-US" dirty="0"/>
              <a:t>线性代数</a:t>
            </a:r>
            <a:endParaRPr lang="en-US" altLang="zh-CN" dirty="0"/>
          </a:p>
          <a:p>
            <a:r>
              <a:rPr lang="zh-CN" altLang="en-US" dirty="0"/>
              <a:t>向量与矩阵微分</a:t>
            </a:r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概率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应用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103" y="1131428"/>
            <a:ext cx="6368374" cy="3604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57" y="3608387"/>
            <a:ext cx="7133185" cy="27479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因为对偶函数是一族关于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的仿射函数的逐点下确界，所以即使原问题不是凸的，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对偶函数也是凹函数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485265"/>
                <a:ext cx="8515350" cy="5032375"/>
              </a:xfrm>
            </p:spPr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对偶函数构成了原问题最优值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的下界：即对任意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和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下式成立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        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485265"/>
                <a:ext cx="8515350" cy="50323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11249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对偶问题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8650" y="1476375"/>
                <a:ext cx="8029575" cy="313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对偶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函数能够得到的最好下界是什么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?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可以将这个问题表述为优化问题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Maximize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上述问题称为原始问题的对偶问题。原始问题被称为原问题。</a:t>
                </a:r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76375"/>
                <a:ext cx="8029575" cy="3135858"/>
              </a:xfrm>
              <a:prstGeom prst="rect">
                <a:avLst/>
              </a:prstGeo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779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对偶问题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95300" y="1828800"/>
                <a:ext cx="8153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对偶函数的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定义域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𝐝𝐨𝐦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828800"/>
                <a:ext cx="8153400" cy="1200329"/>
              </a:xfrm>
              <a:prstGeom prst="rect">
                <a:avLst/>
              </a:prstGeom>
              <a:blipFill rotWithShape="1">
                <a:blip r:embed="rId1"/>
                <a:stretch>
                  <a:fillRect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92199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线性规划的对偶问题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截取）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57200" y="1801044"/>
                <a:ext cx="8058150" cy="396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sz="28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     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𝜆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+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𝑐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−∞               </m:t>
                              </m:r>
                              <m:r>
                                <a:rPr lang="zh-CN" altLang="en-US" sz="28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其他情况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称对偶变量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对偶可行的，如果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.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   线性规划的对偶问题是对所有的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极大化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。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Maximize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 −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800" b="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b="0" dirty="0"/>
                  <a:t>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01044"/>
                <a:ext cx="8058150" cy="3966920"/>
              </a:xfrm>
              <a:prstGeom prst="rect">
                <a:avLst/>
              </a:prstGeom>
              <a:blipFill rotWithShape="1">
                <a:blip r:embed="rId1"/>
                <a:stretch>
                  <a:fillRect t="-5" r="-258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4725384" y="4707047"/>
            <a:ext cx="2489527" cy="613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76335" y="4338874"/>
            <a:ext cx="300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显示的等式约束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196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弱对偶性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14351" y="1690689"/>
                <a:ext cx="8220074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对偶问题的最优值，我们用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表示，这是通过对偶函数得到的原问题最优值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的最好下界</a:t>
                </a:r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: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即使原问题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不是凸问题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，上述不等式亦成立。这个性质称为弱对偶性。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即使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无限时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，弱对偶性不等式也成立。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" y="1690689"/>
                <a:ext cx="8220074" cy="4185761"/>
              </a:xfrm>
              <a:prstGeom prst="rect">
                <a:avLst/>
              </a:prstGeom>
              <a:blipFill rotWithShape="1">
                <a:blip r:embed="rId1"/>
                <a:stretch>
                  <a:fillRect t="-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强对偶性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8650" y="1704975"/>
                <a:ext cx="8105775" cy="335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如果等式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成立，即最优对偶间隙为零，那么强对偶性成立。这说明从对偶函数得到的最好下界是紧的。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对于一般情况，强对偶性不成立。</a:t>
                </a:r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04975"/>
                <a:ext cx="8105775" cy="3352264"/>
              </a:xfrm>
              <a:prstGeom prst="rect">
                <a:avLst/>
              </a:prstGeom>
              <a:blipFill rotWithShape="1">
                <a:blip r:embed="rId1"/>
                <a:stretch>
                  <a:fillRect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强对偶性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8650" y="1704975"/>
                <a:ext cx="810577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如果原问题是凸问题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，即可以表述为如下形式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b="0" dirty="0"/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dirty="0">
                    <a:latin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b="0" dirty="0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其中，函数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是凸函数，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强对偶性通常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（但不总是）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成立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。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04975"/>
                <a:ext cx="8105775" cy="3539430"/>
              </a:xfrm>
              <a:prstGeom prst="rect">
                <a:avLst/>
              </a:prstGeom>
              <a:blipFill rotWithShape="1">
                <a:blip r:embed="rId1"/>
                <a:stretch>
                  <a:fillRect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Slater</a:t>
            </a:r>
            <a:r>
              <a:rPr lang="zh-CN" altLang="zh-CN" sz="4400" dirty="0">
                <a:solidFill>
                  <a:srgbClr val="00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  <a:cs typeface="MingLiU" panose="02020509000000000000" pitchFamily="49" charset="-120"/>
              </a:rPr>
              <a:t>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―个</a:t>
                </a:r>
                <a:r>
                  <a:rPr lang="zh-CN" altLang="zh-CN" sz="2800" dirty="0">
                    <a:solidFill>
                      <a:srgbClr val="FF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简单的约束准则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是</a:t>
                </a:r>
                <a:r>
                  <a:rPr lang="en-US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Slater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条件</a:t>
                </a:r>
                <a:r>
                  <a:rPr lang="en-US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: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存在一点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MingLiU" panose="02020509000000000000" pitchFamily="49" charset="-12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MingLiU" panose="02020509000000000000" pitchFamily="49" charset="-120"/>
                      </a:rPr>
                      <m:t>∈</m:t>
                    </m:r>
                    <m:r>
                      <a:rPr lang="en-US" altLang="zh-CN" sz="28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MingLiU" panose="02020509000000000000" pitchFamily="49" charset="-120"/>
                      </a:rPr>
                      <m:t>𝐫𝐞𝐥𝐢𝐧𝐭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MingLiU" panose="02020509000000000000" pitchFamily="49" charset="-120"/>
                      </a:rPr>
                      <m:t> </m:t>
                    </m:r>
                    <m:r>
                      <a:rPr lang="zh-CN" altLang="en-US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MingLiU" panose="02020509000000000000" pitchFamily="49" charset="-120"/>
                      </a:rPr>
                      <m:t>𝒟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使得下式成立</a:t>
                </a:r>
                <a:endParaRPr lang="en-US" altLang="zh-CN" sz="2800" dirty="0">
                  <a:solidFill>
                    <a:srgbClr val="000000"/>
                  </a:solidFill>
                  <a:effectLst/>
                  <a:latin typeface="黑体" panose="02010609060101010101" pitchFamily="2" charset="-122"/>
                  <a:ea typeface="黑体" panose="02010609060101010101" pitchFamily="2" charset="-122"/>
                  <a:cs typeface="MingLiU" panose="02020509000000000000" pitchFamily="49" charset="-12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MingLiU" panose="02020509000000000000" pitchFamily="49" charset="-12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MingLiU" panose="02020509000000000000" pitchFamily="49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MingLiU" panose="02020509000000000000" pitchFamily="49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MingLiU" panose="02020509000000000000" pitchFamily="49" charset="-12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effectLst/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MingLiU" panose="02020509000000000000" pitchFamily="49" charset="-12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&lt;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0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,      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𝑖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=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1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,…,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𝑚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,  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𝐴𝑥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=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𝑏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黑体" panose="02010609060101010101" pitchFamily="2" charset="-122"/>
                          <a:cs typeface="MingLiU" panose="02020509000000000000" pitchFamily="49" charset="-120"/>
                        </a:rPr>
                        <m:t>.</m:t>
                      </m:r>
                    </m:oMath>
                  </m:oMathPara>
                </a14:m>
                <a:endParaRPr lang="en-US" altLang="zh-CN" sz="2800" dirty="0">
                  <a:effectLst/>
                  <a:latin typeface="黑体" panose="02010609060101010101" pitchFamily="2" charset="-122"/>
                  <a:ea typeface="黑体" panose="02010609060101010101" pitchFamily="2" charset="-122"/>
                  <a:cs typeface="MingLiU" panose="02020509000000000000" pitchFamily="49" charset="-12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Slater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定理说明，当</a:t>
                </a:r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Slater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  <a:cs typeface="MingLiU" panose="02020509000000000000" pitchFamily="49" charset="-120"/>
                  </a:rPr>
                  <a:t>条件成立（且原问题是凸问题）时，强对偶成立。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  <a:cs typeface="MingLiU" panose="02020509000000000000" pitchFamily="49" charset="-12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0774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KKT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条件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14338" y="1666875"/>
                <a:ext cx="8224838" cy="4883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   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分别是原问题和对偶问题的某对最优解。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如果对偶间隙为零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，我们有</a:t>
                </a:r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b="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b="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b="0" dirty="0"/>
                  <a:t>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b="0" dirty="0"/>
                  <a:t>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)+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naryPr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=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naryPr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=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)</m:t>
                        </m:r>
                      </m:e>
                    </m:nary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0</m:t>
                    </m:r>
                  </m:oMath>
                </a14:m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endParaRPr lang="en-US" altLang="zh-CN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上式合称为</a:t>
                </a:r>
                <a:r>
                  <a:rPr lang="en-US" altLang="zh-CN" sz="2800" b="1" dirty="0" err="1">
                    <a:latin typeface="黑体" panose="02010609060101010101" pitchFamily="2" charset="-122"/>
                    <a:ea typeface="黑体" panose="02010609060101010101" pitchFamily="2" charset="-122"/>
                  </a:rPr>
                  <a:t>Karush</a:t>
                </a:r>
                <a:r>
                  <a:rPr lang="en-US" altLang="zh-CN" sz="28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-Kuhn-Tucker</a:t>
                </a:r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(KKT)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条件。</a:t>
                </a:r>
                <a:endParaRPr lang="zh-CN" altLang="en-US" sz="28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  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当原问题是凸问题时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，满足</a:t>
                </a:r>
                <a:r>
                  <a:rPr lang="en-US" altLang="zh-CN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KKT</a:t>
                </a:r>
                <a:r>
                  <a:rPr lang="zh-CN" altLang="en-US" sz="28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条件的点也是原、对偶最优解。</a:t>
                </a:r>
                <a:endParaRPr lang="en-US" altLang="zh-CN" sz="2800" i="1" dirty="0">
                  <a:latin typeface="Cambria Math" panose="02040503050406030204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8" y="1666875"/>
                <a:ext cx="8224838" cy="4883516"/>
              </a:xfrm>
              <a:prstGeom prst="rect">
                <a:avLst/>
              </a:prstGeom>
              <a:blipFill rotWithShape="1">
                <a:blip r:embed="rId1"/>
                <a:stretch>
                  <a:fillRect l="-4" r="-175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869565"/>
            <a:ext cx="7886700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/>
              <a:t>向量微积分</a:t>
            </a:r>
            <a:endParaRPr lang="zh-CN" altLang="en-US" sz="5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凸</a:t>
            </a:r>
            <a:r>
              <a:rPr lang="en-US" altLang="zh-CN" dirty="0"/>
              <a:t>+slater</a:t>
            </a:r>
            <a:r>
              <a:rPr lang="zh-CN" altLang="en-US" dirty="0"/>
              <a:t>假设</a:t>
            </a:r>
            <a:r>
              <a:rPr lang="en-US" altLang="zh-CN" dirty="0"/>
              <a:t> -》</a:t>
            </a:r>
            <a:r>
              <a:rPr lang="zh-CN" altLang="en-US" dirty="0"/>
              <a:t>强对偶</a:t>
            </a:r>
            <a:endParaRPr lang="en-US" altLang="zh-CN" dirty="0"/>
          </a:p>
          <a:p>
            <a:r>
              <a:rPr lang="zh-CN" altLang="en-US" dirty="0"/>
              <a:t>强对偶</a:t>
            </a:r>
            <a:r>
              <a:rPr lang="en-US" altLang="zh-CN" dirty="0"/>
              <a:t> -》KKT</a:t>
            </a:r>
            <a:endParaRPr lang="en-US" altLang="zh-CN" dirty="0"/>
          </a:p>
          <a:p>
            <a:r>
              <a:rPr lang="zh-CN" altLang="en-US" dirty="0"/>
              <a:t>凸</a:t>
            </a:r>
            <a:r>
              <a:rPr lang="en-US" altLang="zh-CN" dirty="0"/>
              <a:t>+KKT -》</a:t>
            </a:r>
            <a:r>
              <a:rPr lang="zh-CN" altLang="en-US" dirty="0"/>
              <a:t>强对偶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KKT</a:t>
            </a:r>
            <a:r>
              <a:rPr lang="zh-CN" altLang="en-US" dirty="0">
                <a:solidFill>
                  <a:srgbClr val="FF0000"/>
                </a:solidFill>
              </a:rPr>
              <a:t>条件怎么用</a:t>
            </a:r>
            <a:r>
              <a:rPr lang="zh-CN" altLang="en-US" dirty="0"/>
              <a:t>？通常考虑的是凸问题，发现解的结构。</a:t>
            </a:r>
            <a:r>
              <a:rPr lang="en-US" altLang="zh-CN" dirty="0"/>
              <a:t>Water-filling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2258" y="1277257"/>
                <a:ext cx="7719484" cy="506692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考虑下述问题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limLow>
                              <m:limLow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lim>
                            </m:limLow>
                          </m:e>
                          <m:e/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subject</m:t>
                            </m:r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>
                                <a:effectLst/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to</m:t>
                            </m:r>
                          </m:e>
                          <m:e/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 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58" y="1277257"/>
                <a:ext cx="7719484" cy="5066928"/>
              </a:xfrm>
              <a:blipFill rotWithShape="1">
                <a:blip r:embed="rId1"/>
                <a:stretch>
                  <a:fillRect l="-5" t="-5" r="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78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例（</a:t>
            </a:r>
            <a:r>
              <a:rPr lang="en-US" altLang="zh-CN" sz="4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water-filling)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41" y="3293724"/>
            <a:ext cx="5945759" cy="30626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365126"/>
            <a:ext cx="7886700" cy="1022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概念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50" y="1511076"/>
            <a:ext cx="8229600" cy="43182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全局最小值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目标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) 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驻点（导数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=0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局部最小值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</a:b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865" y="1914303"/>
            <a:ext cx="5831185" cy="382758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9949"/>
            <a:ext cx="7886700" cy="10154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牛顿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(Newton)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法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6911" y="3864972"/>
            <a:ext cx="4138665" cy="24575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19036" y="1681745"/>
                <a:ext cx="8367764" cy="1912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   函数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处的二阶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Taylor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近似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为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这是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的二次凸函数，在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处达到最小值。因此，将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加上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Newton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步径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能够极小化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处的二阶近似。</a:t>
                </a:r>
                <a:endParaRPr lang="zh-CN" altLang="en-US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6" y="1681745"/>
                <a:ext cx="8367764" cy="1912575"/>
              </a:xfrm>
              <a:prstGeom prst="rect">
                <a:avLst/>
              </a:prstGeom>
              <a:blipFill rotWithShape="1">
                <a:blip r:embed="rId2"/>
                <a:stretch>
                  <a:fillRect l="-3" t="-1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10" y="3401816"/>
            <a:ext cx="3091059" cy="3091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6" y="3401817"/>
            <a:ext cx="3091060" cy="30910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6922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动量梯度下降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165" y="1535850"/>
            <a:ext cx="804918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Idea: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给予梯度下降法记忆，即动量，方向变化不再那么剧烈。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0" dirty="0"/>
              <a:t>              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>
                <a:latin typeface="黑体" panose="02010609060101010101" pitchFamily="2" charset="-122"/>
                <a:ea typeface="黑体" panose="02010609060101010101" pitchFamily="2" charset="-122"/>
              </a:rPr>
              <a:t>Nesterov</a:t>
            </a:r>
            <a:r>
              <a:rPr lang="zh-CN" altLang="en-US" sz="4400" dirty="0">
                <a:latin typeface="黑体" panose="02010609060101010101" pitchFamily="2" charset="-122"/>
                <a:ea typeface="黑体" panose="02010609060101010101" pitchFamily="2" charset="-122"/>
              </a:rPr>
              <a:t>方法</a:t>
            </a:r>
            <a:endParaRPr lang="en-US" altLang="zh-CN" sz="4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 err="1">
                    <a:latin typeface="黑体" panose="02010609060101010101" pitchFamily="2" charset="-122"/>
                    <a:ea typeface="黑体" panose="02010609060101010101" pitchFamily="2" charset="-122"/>
                  </a:rPr>
                  <a:t>Nesterov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方法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(AGD)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新方向为：梯度方向与动量方向的向量和</a:t>
                </a:r>
                <a:endParaRPr lang="en-US" altLang="zh-CN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0" y="3783544"/>
            <a:ext cx="8237040" cy="2500799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>
                <a:latin typeface="黑体" panose="02010609060101010101" pitchFamily="2" charset="-122"/>
                <a:ea typeface="黑体" panose="02010609060101010101" pitchFamily="2" charset="-122"/>
              </a:rPr>
              <a:t>Nesterov</a:t>
            </a:r>
            <a:r>
              <a:rPr lang="zh-CN" altLang="en-US" sz="4400" dirty="0">
                <a:latin typeface="黑体" panose="02010609060101010101" pitchFamily="2" charset="-122"/>
                <a:ea typeface="黑体" panose="02010609060101010101" pitchFamily="2" charset="-122"/>
              </a:rPr>
              <a:t>方法</a:t>
            </a:r>
            <a:endParaRPr lang="en-US" altLang="zh-CN" sz="4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5970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Nesterov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方法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(AGD)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新方向为：梯度方向与动量方向的向量和</a:t>
                </a:r>
                <a:endParaRPr lang="en-US" altLang="zh-CN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利用了二阶信息，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𝛻</m:t>
                      </m:r>
                      <m:r>
                        <a:rPr lang="en-US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+</m:t>
                          </m:r>
                          <m: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                             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𝛻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+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−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𝛻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                   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代入得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𝛻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𝜇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𝛻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𝑓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5970"/>
                <a:ext cx="7886700" cy="4351338"/>
              </a:xfrm>
              <a:blipFill rotWithShape="1">
                <a:blip r:embed="rId1"/>
                <a:stretch>
                  <a:fillRect t="-3" b="-13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1756"/>
            <a:ext cx="8237040" cy="1128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 err="1">
                <a:latin typeface="黑体" panose="02010609060101010101" pitchFamily="2" charset="-122"/>
                <a:ea typeface="黑体" panose="02010609060101010101" pitchFamily="2" charset="-122"/>
              </a:rPr>
              <a:t>Adagrad</a:t>
            </a:r>
            <a:endParaRPr lang="en-US" altLang="zh-CN" sz="4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 err="1">
                <a:latin typeface="黑体" panose="02010609060101010101" pitchFamily="2" charset="-122"/>
                <a:ea typeface="黑体" panose="02010609060101010101" pitchFamily="2" charset="-122"/>
              </a:rPr>
              <a:t>Adagrad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不同分量的梯度进行“标准化”。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58" y="3672314"/>
            <a:ext cx="3286941" cy="2874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88" y="4411341"/>
            <a:ext cx="3477444" cy="789502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8.2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0622" y="1825625"/>
            <a:ext cx="5162755" cy="4351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3611562"/>
            <a:ext cx="7886700" cy="77946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泰勒级数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sz="2800" b="1" dirty="0"/>
                  <a:t>定义</a:t>
                </a:r>
                <a:r>
                  <a:rPr kumimoji="1" lang="en-US" altLang="zh-CN" sz="2800" b="1" dirty="0"/>
                  <a:t> </a:t>
                </a:r>
                <a:r>
                  <a:rPr kumimoji="1" lang="zh-CN" altLang="en-US" sz="2800" dirty="0"/>
                  <a:t>泰勒级数</a:t>
                </a:r>
                <a:endParaRPr kumimoji="1" lang="en-US" altLang="zh-CN" sz="2800" dirty="0"/>
              </a:p>
              <a:p>
                <a:pPr marL="0" indent="0">
                  <a:buNone/>
                </a:pPr>
                <a:r>
                  <a:rPr kumimoji="1" lang="en-US" altLang="zh-CN" sz="2800" dirty="0"/>
                  <a:t>    </a:t>
                </a:r>
                <a:r>
                  <a:rPr kumimoji="1" lang="zh-CN" altLang="en-US" sz="2400" dirty="0"/>
                  <a:t>对于一个平滑的函数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kumimoji="1" lang="en-US" altLang="zh-CN" sz="2400" dirty="0">
                    <a:latin typeface="Georgia" panose="02040502050405020303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Georgia" panose="02040502050405020303" pitchFamily="18" charset="0"/>
                  </a:rPr>
                  <a:t> </a:t>
                </a:r>
                <a:r>
                  <a:rPr kumimoji="1" lang="zh-CN" altLang="en-US" sz="2400" dirty="0">
                    <a:latin typeface="Georgia" panose="02040502050405020303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400" dirty="0">
                    <a:latin typeface="Georgia" panose="02040502050405020303" pitchFamily="18" charset="0"/>
                  </a:rPr>
                  <a:t>连续且可微无穷多次</a:t>
                </a:r>
                <a:r>
                  <a:rPr kumimoji="1" lang="en-US" altLang="zh-CN" sz="2400" dirty="0">
                    <a:latin typeface="Georgia" panose="02040502050405020303" pitchFamily="18" charset="0"/>
                  </a:rPr>
                  <a:t>) ,</a:t>
                </a:r>
                <a:r>
                  <a:rPr lang="en-US" altLang="zh-CN" sz="2400" dirty="0">
                    <a:latin typeface="Georgia" panose="02040502050405020303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400" dirty="0">
                    <a:latin typeface="Georgia" panose="02040502050405020303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Georgia" panose="02040502050405020303" pitchFamily="18" charset="0"/>
                  </a:rPr>
                  <a:t>的泰勒级数</a:t>
                </a:r>
                <a:r>
                  <a:rPr kumimoji="1" lang="en-US" altLang="zh-CN" sz="2400" dirty="0">
                    <a:latin typeface="Georgia" panose="02040502050405020303" pitchFamily="18" charset="0"/>
                  </a:rPr>
                  <a:t>(Taylor series)</a:t>
                </a:r>
                <a:r>
                  <a:rPr kumimoji="1" lang="zh-CN" altLang="en-US" sz="2400" dirty="0">
                    <a:latin typeface="Georgia" panose="02040502050405020303" pitchFamily="18" charset="0"/>
                  </a:rPr>
                  <a:t>定义为：</a:t>
                </a:r>
                <a:endParaRPr kumimoji="1" lang="zh-CN" altLang="en-US" sz="2400" dirty="0">
                  <a:latin typeface="Georgia" panose="02040502050405020303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 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kumimoji="1" lang="en-US" altLang="zh-CN" sz="24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二次型与特征值（回忆）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3200" dirty="0"/>
                  <a:t>是一个对称矩阵时，二次型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3200" dirty="0"/>
                  <a:t>是</a:t>
                </a:r>
                <a:endParaRPr lang="en-US" altLang="zh-CN" sz="3200" dirty="0"/>
              </a:p>
              <a:p>
                <a:endParaRPr lang="en-US" altLang="zh-CN" sz="3200" dirty="0"/>
              </a:p>
              <a:p>
                <a:pPr lvl="1"/>
                <a:r>
                  <a:rPr lang="zh-CN" altLang="en-US" sz="2800" dirty="0"/>
                  <a:t>正定的，当且仅当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/>
                  <a:t>所有特征值是正数</a:t>
                </a:r>
                <a:endParaRPr lang="en-US" altLang="zh-CN" sz="2800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Cholesky</a:t>
            </a:r>
            <a:r>
              <a:rPr lang="zh-CN" altLang="en-US" dirty="0"/>
              <a:t>分解（回忆）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9149"/>
                <a:ext cx="7886700" cy="47178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(Cholesky Decomposition)</a:t>
                </a:r>
                <a:br>
                  <a:rPr lang="en-US" altLang="zh-CN" dirty="0"/>
                </a:br>
                <a:r>
                  <a:rPr lang="zh-CN" altLang="en-US" dirty="0">
                    <a:solidFill>
                      <a:srgbClr val="FF0000"/>
                    </a:solidFill>
                  </a:rPr>
                  <a:t>对称正定矩阵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被分解成乘积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是一个下三角形矩阵并且有正的对角线元素</a:t>
                </a:r>
                <a:r>
                  <a:rPr lang="en-US" altLang="zh-CN" dirty="0"/>
                  <a:t>,</a:t>
                </a:r>
                <a:r>
                  <a:rPr lang="zh-CN" altLang="en-US" sz="2800" i="1" dirty="0"/>
                  <a:t>并且唯一。</a:t>
                </a:r>
                <a:endParaRPr lang="en-US" altLang="zh-CN" i="1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9149"/>
                <a:ext cx="7886700" cy="4717814"/>
              </a:xfrm>
              <a:blipFill rotWithShape="1">
                <a:blip r:embed="rId1"/>
                <a:stretch>
                  <a:fillRect t="-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86" y="3373916"/>
            <a:ext cx="6541227" cy="1108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4" y="4754420"/>
            <a:ext cx="5688632" cy="13180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8.5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892317"/>
            <a:ext cx="7886700" cy="221795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8.5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994273"/>
            <a:ext cx="7886700" cy="201404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869565"/>
            <a:ext cx="7886700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 dirty="0"/>
              <a:t>算法</a:t>
            </a:r>
            <a:endParaRPr lang="zh-CN" altLang="en-US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39259"/>
            <a:ext cx="7886700" cy="105614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贪心算法</a:t>
            </a:r>
            <a:r>
              <a:rPr lang="en-US" altLang="zh-CN" sz="4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r>
              <a:rPr lang="zh-CN" altLang="en-US" sz="4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总结</a:t>
            </a:r>
            <a:endParaRPr lang="zh-CN" altLang="en-US" sz="40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514349"/>
            <a:ext cx="8218713" cy="4799365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原理：按照某一个规则，做出符合条件的极端选择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优点：实现简单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难点：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选择规则，如何排除掉错误规则；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2.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需要证明每步的选择的合理性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418-27BC-476F-AF0B-A85940C98D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F3BB658-C602-4DEF-BA6C-1CF8A0707F8F}" type="slidenum">
              <a:rPr lang="en-US" altLang="zh-CN" sz="800" smtClean="0"/>
            </a:fld>
            <a:endParaRPr lang="en-US" altLang="zh-CN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分治算法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942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分而治之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将问题分解成几个部分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递归地解决每个部分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将子问题的解决方案合并为整体解决方案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114300" lvl="1" indent="0">
                  <a:buFont typeface="Monotype Sorts" pitchFamily="-110" charset="2"/>
                  <a:buNone/>
                  <a:defRPr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常见的用法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将大小为</a:t>
                </a:r>
                <a:r>
                  <a:rPr lang="en-US" altLang="zh-CN" dirty="0">
                    <a:ea typeface="宋体" panose="02010600030101010101" pitchFamily="2" charset="-122"/>
                  </a:rPr>
                  <a:t>n</a:t>
                </a:r>
                <a:r>
                  <a:rPr lang="zh-CN" altLang="en-US" dirty="0">
                    <a:ea typeface="宋体" panose="02010600030101010101" pitchFamily="2" charset="-122"/>
                  </a:rPr>
                  <a:t>的问题分解成大小为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3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33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num>
                      <m:den>
                        <m:r>
                          <a:rPr lang="en-US" altLang="zh-CN" sz="33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ea typeface="宋体" panose="02010600030101010101" pitchFamily="2" charset="-122"/>
                  </a:rPr>
                  <a:t>的两个相等的部分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递归地解决每个部分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在线性时间内将两个解决方案合并为整体解决方案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>
                  <a:defRPr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复杂度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暴力求解</a:t>
                </a:r>
                <a:r>
                  <a:rPr lang="en-US" altLang="zh-CN" dirty="0">
                    <a:ea typeface="宋体" panose="02010600030101010101" pitchFamily="2" charset="-122"/>
                  </a:rPr>
                  <a:t>:  n</a:t>
                </a:r>
                <a:r>
                  <a:rPr lang="en-US" altLang="zh-CN" sz="2000" baseline="30000" dirty="0">
                    <a:ea typeface="宋体" panose="02010600030101010101" pitchFamily="2" charset="-122"/>
                  </a:rPr>
                  <a:t>2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defRPr/>
                </a:pPr>
                <a:r>
                  <a:rPr lang="zh-CN" altLang="en-US" dirty="0">
                    <a:ea typeface="宋体" panose="02010600030101010101" pitchFamily="2" charset="-122"/>
                  </a:rPr>
                  <a:t>分治</a:t>
                </a:r>
                <a:r>
                  <a:rPr lang="en-US" altLang="zh-CN" dirty="0">
                    <a:ea typeface="宋体" panose="02010600030101010101" pitchFamily="2" charset="-122"/>
                  </a:rPr>
                  <a:t>:  n log n.</a:t>
                </a:r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5942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t="-112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28650" y="6500126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0F10B41-750A-489E-A041-498995A788C7}" type="slidenum">
              <a:rPr lang="en-US" altLang="zh-CN" sz="800" smtClean="0"/>
            </a:fld>
            <a:endParaRPr lang="en-US" altLang="zh-CN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递归树证明（</a:t>
            </a:r>
            <a:r>
              <a:rPr lang="en-US" altLang="zh-CN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en-US" altLang="zh-CN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3135313" y="2582175"/>
            <a:ext cx="952500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495800" y="3385450"/>
            <a:ext cx="914400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843088" y="3398150"/>
            <a:ext cx="900112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15" name="AutoShape 6"/>
          <p:cNvCxnSpPr>
            <a:cxnSpLocks noChangeShapeType="1"/>
            <a:stCxn id="17412" idx="2"/>
            <a:endCxn id="17414" idx="0"/>
          </p:cNvCxnSpPr>
          <p:nvPr/>
        </p:nvCxnSpPr>
        <p:spPr bwMode="auto">
          <a:xfrm flipH="1">
            <a:off x="2293938" y="2918725"/>
            <a:ext cx="1317625" cy="479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6" name="AutoShape 7"/>
          <p:cNvCxnSpPr>
            <a:cxnSpLocks noChangeShapeType="1"/>
            <a:stCxn id="17412" idx="2"/>
            <a:endCxn id="17413" idx="0"/>
          </p:cNvCxnSpPr>
          <p:nvPr/>
        </p:nvCxnSpPr>
        <p:spPr bwMode="auto">
          <a:xfrm>
            <a:off x="3611563" y="2918725"/>
            <a:ext cx="1341437" cy="466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5108575" y="4147450"/>
            <a:ext cx="91122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T(n/4)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sp>
        <p:nvSpPr>
          <p:cNvPr id="17418" name="Text Box 9"/>
          <p:cNvSpPr txBox="1">
            <a:spLocks noChangeArrowheads="1"/>
          </p:cNvSpPr>
          <p:nvPr/>
        </p:nvSpPr>
        <p:spPr bwMode="auto">
          <a:xfrm>
            <a:off x="3810000" y="4160150"/>
            <a:ext cx="890588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T(n/4)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19" name="AutoShape 10"/>
          <p:cNvCxnSpPr>
            <a:cxnSpLocks noChangeShapeType="1"/>
            <a:stCxn id="17413" idx="2"/>
            <a:endCxn id="17418" idx="0"/>
          </p:cNvCxnSpPr>
          <p:nvPr/>
        </p:nvCxnSpPr>
        <p:spPr bwMode="auto">
          <a:xfrm flipH="1">
            <a:off x="4256088" y="3722000"/>
            <a:ext cx="696912" cy="438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0" name="AutoShape 11"/>
          <p:cNvCxnSpPr>
            <a:cxnSpLocks noChangeShapeType="1"/>
            <a:stCxn id="17413" idx="2"/>
            <a:endCxn id="17417" idx="0"/>
          </p:cNvCxnSpPr>
          <p:nvPr/>
        </p:nvCxnSpPr>
        <p:spPr bwMode="auto">
          <a:xfrm>
            <a:off x="4953000" y="3722000"/>
            <a:ext cx="61118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1" name="Text Box 12"/>
          <p:cNvSpPr txBox="1">
            <a:spLocks noChangeArrowheads="1"/>
          </p:cNvSpPr>
          <p:nvPr/>
        </p:nvSpPr>
        <p:spPr bwMode="auto">
          <a:xfrm>
            <a:off x="914400" y="4147450"/>
            <a:ext cx="928688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T(n/4)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22" name="AutoShape 13"/>
          <p:cNvCxnSpPr>
            <a:cxnSpLocks noChangeShapeType="1"/>
            <a:stCxn id="17414" idx="2"/>
            <a:endCxn id="17421" idx="0"/>
          </p:cNvCxnSpPr>
          <p:nvPr/>
        </p:nvCxnSpPr>
        <p:spPr bwMode="auto">
          <a:xfrm flipH="1">
            <a:off x="1379538" y="3734700"/>
            <a:ext cx="914400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3" name="Text Box 14"/>
          <p:cNvSpPr txBox="1">
            <a:spLocks noChangeArrowheads="1"/>
          </p:cNvSpPr>
          <p:nvPr/>
        </p:nvSpPr>
        <p:spPr bwMode="auto">
          <a:xfrm>
            <a:off x="2454275" y="4147450"/>
            <a:ext cx="89852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T(n/4)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24" name="AutoShape 15"/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2293938" y="3734700"/>
            <a:ext cx="609600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5" name="Text Box 16"/>
          <p:cNvSpPr txBox="1">
            <a:spLocks noChangeArrowheads="1"/>
          </p:cNvSpPr>
          <p:nvPr/>
        </p:nvSpPr>
        <p:spPr bwMode="auto">
          <a:xfrm>
            <a:off x="609600" y="5903225"/>
            <a:ext cx="620713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26" name="AutoShape 17"/>
          <p:cNvCxnSpPr>
            <a:cxnSpLocks noChangeShapeType="1"/>
            <a:stCxn id="17421" idx="2"/>
            <a:endCxn id="17425" idx="0"/>
          </p:cNvCxnSpPr>
          <p:nvPr/>
        </p:nvCxnSpPr>
        <p:spPr bwMode="auto">
          <a:xfrm flipH="1">
            <a:off x="920750" y="4484000"/>
            <a:ext cx="458788" cy="141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7" name="Text Box 18"/>
          <p:cNvSpPr txBox="1">
            <a:spLocks noChangeArrowheads="1"/>
          </p:cNvSpPr>
          <p:nvPr/>
        </p:nvSpPr>
        <p:spPr bwMode="auto">
          <a:xfrm>
            <a:off x="1295400" y="5903225"/>
            <a:ext cx="623888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28" name="AutoShape 19"/>
          <p:cNvCxnSpPr>
            <a:cxnSpLocks noChangeShapeType="1"/>
            <a:stCxn id="17421" idx="2"/>
            <a:endCxn id="17427" idx="0"/>
          </p:cNvCxnSpPr>
          <p:nvPr/>
        </p:nvCxnSpPr>
        <p:spPr bwMode="auto">
          <a:xfrm>
            <a:off x="1379538" y="4484000"/>
            <a:ext cx="228600" cy="141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9" name="Text Box 20"/>
          <p:cNvSpPr txBox="1">
            <a:spLocks noChangeArrowheads="1"/>
          </p:cNvSpPr>
          <p:nvPr/>
        </p:nvSpPr>
        <p:spPr bwMode="auto">
          <a:xfrm>
            <a:off x="2133600" y="5915925"/>
            <a:ext cx="64452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30" name="AutoShape 21"/>
          <p:cNvCxnSpPr>
            <a:cxnSpLocks noChangeShapeType="1"/>
            <a:stCxn id="17423" idx="2"/>
            <a:endCxn id="17429" idx="0"/>
          </p:cNvCxnSpPr>
          <p:nvPr/>
        </p:nvCxnSpPr>
        <p:spPr bwMode="auto">
          <a:xfrm flipH="1">
            <a:off x="2455863" y="4484000"/>
            <a:ext cx="447675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1" name="Text Box 22"/>
          <p:cNvSpPr txBox="1">
            <a:spLocks noChangeArrowheads="1"/>
          </p:cNvSpPr>
          <p:nvPr/>
        </p:nvSpPr>
        <p:spPr bwMode="auto">
          <a:xfrm>
            <a:off x="2854325" y="5915925"/>
            <a:ext cx="65087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32" name="AutoShape 23"/>
          <p:cNvCxnSpPr>
            <a:cxnSpLocks noChangeShapeType="1"/>
            <a:stCxn id="17423" idx="2"/>
            <a:endCxn id="17431" idx="0"/>
          </p:cNvCxnSpPr>
          <p:nvPr/>
        </p:nvCxnSpPr>
        <p:spPr bwMode="auto">
          <a:xfrm>
            <a:off x="2903538" y="4484000"/>
            <a:ext cx="276225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3" name="Text Box 24"/>
          <p:cNvSpPr txBox="1">
            <a:spLocks noChangeArrowheads="1"/>
          </p:cNvSpPr>
          <p:nvPr/>
        </p:nvSpPr>
        <p:spPr bwMode="auto">
          <a:xfrm>
            <a:off x="3581400" y="5915925"/>
            <a:ext cx="633413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34" name="AutoShape 25"/>
          <p:cNvCxnSpPr>
            <a:cxnSpLocks noChangeShapeType="1"/>
            <a:stCxn id="17418" idx="2"/>
            <a:endCxn id="17433" idx="0"/>
          </p:cNvCxnSpPr>
          <p:nvPr/>
        </p:nvCxnSpPr>
        <p:spPr bwMode="auto">
          <a:xfrm flipH="1">
            <a:off x="3898900" y="4496700"/>
            <a:ext cx="357188" cy="141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5" name="Text Box 26"/>
          <p:cNvSpPr txBox="1">
            <a:spLocks noChangeArrowheads="1"/>
          </p:cNvSpPr>
          <p:nvPr/>
        </p:nvSpPr>
        <p:spPr bwMode="auto">
          <a:xfrm>
            <a:off x="4267200" y="5915925"/>
            <a:ext cx="601663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36" name="AutoShape 27"/>
          <p:cNvCxnSpPr>
            <a:cxnSpLocks noChangeShapeType="1"/>
            <a:stCxn id="17418" idx="2"/>
            <a:endCxn id="17435" idx="0"/>
          </p:cNvCxnSpPr>
          <p:nvPr/>
        </p:nvCxnSpPr>
        <p:spPr bwMode="auto">
          <a:xfrm>
            <a:off x="4256088" y="4496700"/>
            <a:ext cx="312737" cy="141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7" name="Text Box 28"/>
          <p:cNvSpPr txBox="1">
            <a:spLocks noChangeArrowheads="1"/>
          </p:cNvSpPr>
          <p:nvPr/>
        </p:nvSpPr>
        <p:spPr bwMode="auto">
          <a:xfrm>
            <a:off x="5083175" y="5915925"/>
            <a:ext cx="63182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38" name="AutoShape 29"/>
          <p:cNvCxnSpPr>
            <a:cxnSpLocks noChangeShapeType="1"/>
            <a:stCxn id="17417" idx="2"/>
            <a:endCxn id="17437" idx="0"/>
          </p:cNvCxnSpPr>
          <p:nvPr/>
        </p:nvCxnSpPr>
        <p:spPr bwMode="auto">
          <a:xfrm flipH="1">
            <a:off x="5399088" y="4484000"/>
            <a:ext cx="165100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9" name="Text Box 30"/>
          <p:cNvSpPr txBox="1">
            <a:spLocks noChangeArrowheads="1"/>
          </p:cNvSpPr>
          <p:nvPr/>
        </p:nvSpPr>
        <p:spPr bwMode="auto">
          <a:xfrm>
            <a:off x="5788025" y="5915925"/>
            <a:ext cx="612775" cy="336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>
                <a:ea typeface="宋体" panose="02010600030101010101" pitchFamily="2" charset="-122"/>
              </a:rPr>
              <a:t>T(2)</a:t>
            </a:r>
            <a:endParaRPr kumimoji="0" lang="en-US" altLang="zh-CN">
              <a:ea typeface="宋体" panose="02010600030101010101" pitchFamily="2" charset="-122"/>
            </a:endParaRPr>
          </a:p>
        </p:txBody>
      </p:sp>
      <p:cxnSp>
        <p:nvCxnSpPr>
          <p:cNvPr id="17440" name="AutoShape 31"/>
          <p:cNvCxnSpPr>
            <a:cxnSpLocks noChangeShapeType="1"/>
            <a:stCxn id="17417" idx="2"/>
            <a:endCxn id="17439" idx="0"/>
          </p:cNvCxnSpPr>
          <p:nvPr/>
        </p:nvCxnSpPr>
        <p:spPr bwMode="auto">
          <a:xfrm>
            <a:off x="5564188" y="4484000"/>
            <a:ext cx="530225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41" name="Text Box 32"/>
          <p:cNvSpPr txBox="1">
            <a:spLocks noChangeArrowheads="1"/>
          </p:cNvSpPr>
          <p:nvPr/>
        </p:nvSpPr>
        <p:spPr bwMode="auto">
          <a:xfrm>
            <a:off x="7148513" y="2650438"/>
            <a:ext cx="681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2" name="Rectangle 33"/>
          <p:cNvSpPr>
            <a:spLocks noChangeArrowheads="1"/>
          </p:cNvSpPr>
          <p:nvPr/>
        </p:nvSpPr>
        <p:spPr bwMode="auto">
          <a:xfrm>
            <a:off x="754063" y="5018988"/>
            <a:ext cx="5510212" cy="271462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T(n / 2</a:t>
            </a:r>
            <a:r>
              <a:rPr lang="en-US" altLang="zh-CN" baseline="30000">
                <a:solidFill>
                  <a:schemeClr val="bg1"/>
                </a:solidFill>
                <a:ea typeface="宋体" panose="02010600030101010101" pitchFamily="2" charset="-122"/>
              </a:rPr>
              <a:t>k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7443" name="Text Box 34"/>
          <p:cNvSpPr txBox="1">
            <a:spLocks noChangeArrowheads="1"/>
          </p:cNvSpPr>
          <p:nvPr/>
        </p:nvSpPr>
        <p:spPr bwMode="auto">
          <a:xfrm>
            <a:off x="7148513" y="3342588"/>
            <a:ext cx="115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2(n/2)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4" name="Text Box 35"/>
          <p:cNvSpPr txBox="1">
            <a:spLocks noChangeArrowheads="1"/>
          </p:cNvSpPr>
          <p:nvPr/>
        </p:nvSpPr>
        <p:spPr bwMode="auto">
          <a:xfrm>
            <a:off x="7148513" y="4147450"/>
            <a:ext cx="115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4(n/4)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5" name="Text Box 36"/>
          <p:cNvSpPr txBox="1">
            <a:spLocks noChangeArrowheads="1"/>
          </p:cNvSpPr>
          <p:nvPr/>
        </p:nvSpPr>
        <p:spPr bwMode="auto">
          <a:xfrm>
            <a:off x="7148513" y="4976125"/>
            <a:ext cx="161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 baseline="30000">
                <a:ea typeface="宋体" panose="02010600030101010101" pitchFamily="2" charset="-122"/>
              </a:rPr>
              <a:t>k </a:t>
            </a:r>
            <a:r>
              <a:rPr lang="en-US" altLang="zh-CN">
                <a:ea typeface="宋体" panose="02010600030101010101" pitchFamily="2" charset="-122"/>
              </a:rPr>
              <a:t>(n / 2</a:t>
            </a:r>
            <a:r>
              <a:rPr lang="en-US" altLang="zh-CN" baseline="30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6" name="Text Box 37"/>
          <p:cNvSpPr txBox="1">
            <a:spLocks noChangeArrowheads="1"/>
          </p:cNvSpPr>
          <p:nvPr/>
        </p:nvSpPr>
        <p:spPr bwMode="auto">
          <a:xfrm>
            <a:off x="7081838" y="5928625"/>
            <a:ext cx="1223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n/2</a:t>
            </a:r>
            <a:r>
              <a:rPr lang="en-US" altLang="zh-CN" baseline="30000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(2)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7" name="Text Box 38"/>
          <p:cNvSpPr txBox="1">
            <a:spLocks noChangeArrowheads="1"/>
          </p:cNvSpPr>
          <p:nvPr/>
        </p:nvSpPr>
        <p:spPr bwMode="auto">
          <a:xfrm>
            <a:off x="7148513" y="5439675"/>
            <a:ext cx="115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. . 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8" name="Text Box 39"/>
          <p:cNvSpPr txBox="1">
            <a:spLocks noChangeArrowheads="1"/>
          </p:cNvSpPr>
          <p:nvPr/>
        </p:nvSpPr>
        <p:spPr bwMode="auto">
          <a:xfrm>
            <a:off x="7148513" y="4622113"/>
            <a:ext cx="115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. . 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49" name="Line 40"/>
          <p:cNvSpPr>
            <a:spLocks noChangeShapeType="1"/>
          </p:cNvSpPr>
          <p:nvPr/>
        </p:nvSpPr>
        <p:spPr bwMode="auto">
          <a:xfrm>
            <a:off x="6740525" y="2718700"/>
            <a:ext cx="0" cy="3536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zh-CN" altLang="en-US"/>
          </a:p>
        </p:txBody>
      </p:sp>
      <p:sp>
        <p:nvSpPr>
          <p:cNvPr id="17450" name="Text Box 41"/>
          <p:cNvSpPr txBox="1">
            <a:spLocks noChangeArrowheads="1"/>
          </p:cNvSpPr>
          <p:nvPr/>
        </p:nvSpPr>
        <p:spPr bwMode="auto">
          <a:xfrm>
            <a:off x="6400800" y="4363350"/>
            <a:ext cx="74771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log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endParaRPr lang="en-US" altLang="zh-CN">
              <a:solidFill>
                <a:srgbClr val="006600"/>
              </a:solidFill>
              <a:ea typeface="宋体" panose="02010600030101010101" pitchFamily="2" charset="-122"/>
            </a:endParaRPr>
          </a:p>
        </p:txBody>
      </p:sp>
      <p:sp>
        <p:nvSpPr>
          <p:cNvPr id="17451" name="Line 42"/>
          <p:cNvSpPr>
            <a:spLocks noChangeShapeType="1"/>
          </p:cNvSpPr>
          <p:nvPr/>
        </p:nvSpPr>
        <p:spPr bwMode="auto">
          <a:xfrm flipH="1">
            <a:off x="7081838" y="6392175"/>
            <a:ext cx="1087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zh-CN" altLang="en-US"/>
          </a:p>
        </p:txBody>
      </p:sp>
      <p:sp>
        <p:nvSpPr>
          <p:cNvPr id="17452" name="Text Box 43"/>
          <p:cNvSpPr txBox="1">
            <a:spLocks noChangeArrowheads="1"/>
          </p:cNvSpPr>
          <p:nvPr/>
        </p:nvSpPr>
        <p:spPr bwMode="auto">
          <a:xfrm>
            <a:off x="7148513" y="6473138"/>
            <a:ext cx="115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en-US" altLang="zh-CN" baseline="30000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log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745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16039"/>
            <a:ext cx="44164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估算分治函数的大小</a:t>
            </a:r>
            <a:endParaRPr lang="en-US" sz="40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63322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主定理：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是一个递增函数，满足递推关系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3"/>
              <p:cNvSpPr txBox="1"/>
              <p:nvPr/>
            </p:nvSpPr>
            <p:spPr>
              <a:xfrm>
                <a:off x="2971800" y="1910660"/>
                <a:ext cx="3200400" cy="63322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910660"/>
                <a:ext cx="3200400" cy="633222"/>
              </a:xfrm>
              <a:prstGeom prst="rect">
                <a:avLst/>
              </a:prstGeom>
              <a:blipFill rotWithShape="1">
                <a:blip r:embed="rId1"/>
                <a:stretch>
                  <a:fillRect t="-9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/>
          <p:cNvSpPr>
            <a:spLocks noGrp="1"/>
          </p:cNvSpPr>
          <p:nvPr>
            <p:ph idx="13"/>
          </p:nvPr>
        </p:nvSpPr>
        <p:spPr>
          <a:xfrm>
            <a:off x="457200" y="2796703"/>
            <a:ext cx="8229600" cy="116569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只要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b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是大于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的正整数，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是实数，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为正，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为非负。那么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5"/>
              <p:cNvSpPr txBox="1"/>
              <p:nvPr/>
            </p:nvSpPr>
            <p:spPr>
              <a:xfrm>
                <a:off x="2340882" y="3810000"/>
                <a:ext cx="4462236" cy="158686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2200" i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func>
                                          <m:funcPr>
                                            <m:ctrlPr>
                                              <a:rPr lang="zh-CN" altLang="en-US" sz="2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zh-CN" altLang="en-US" sz="2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CN" altLang="en-US" sz="2200" i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func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200" b="0" i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200" i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200" b="0" i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200" i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200" b="0" i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200" i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zh-CN" alt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82" y="3810000"/>
                <a:ext cx="4462236" cy="1586865"/>
              </a:xfrm>
              <a:prstGeom prst="rect">
                <a:avLst/>
              </a:prstGeom>
              <a:blipFill rotWithShape="1">
                <a:blip r:embed="rId2"/>
                <a:stretch>
                  <a:fillRect l="-6" r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9.2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195" y="2526486"/>
            <a:ext cx="7886700" cy="108190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微分法则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472" y="1244248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400" dirty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400" dirty="0"/>
                  <a:t>的导数，基本的微分规则有：</a:t>
                </a:r>
                <a:endParaRPr kumimoji="1" lang="en-US" altLang="zh-CN" sz="2400" dirty="0"/>
              </a:p>
              <a:p>
                <a:pPr lvl="1"/>
                <a:r>
                  <a:rPr kumimoji="1" lang="zh-CN" altLang="en-US" sz="2000" dirty="0"/>
                  <a:t>乘法规则：</a:t>
                </a:r>
                <a:r>
                  <a:rPr lang="en-US" altLang="zh-CN" sz="20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effectLst/>
                  <a:latin typeface="Georgia" panose="02040502050405020303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zh-CN" altLang="en-US" sz="2000" dirty="0"/>
                  <a:t>除法规则：</a:t>
                </a:r>
                <a:r>
                  <a:rPr lang="zh-CN" altLang="zh-CN" sz="20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zh-CN" altLang="en-US" sz="2000" dirty="0"/>
                  <a:t>加法规则：</a:t>
                </a:r>
                <a:r>
                  <a:rPr lang="en-US" altLang="zh-CN" sz="20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)+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zh-CN" altLang="en-US" sz="2000" dirty="0"/>
                  <a:t>链式法则：</a:t>
                </a:r>
                <a:r>
                  <a:rPr lang="en-US" altLang="zh-CN" sz="20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∘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457200" lvl="1" indent="0">
                  <a:buNone/>
                </a:pPr>
                <a:r>
                  <a:rPr kumimoji="1" lang="en-US" altLang="zh-CN" sz="2000" dirty="0"/>
                  <a:t>	</a:t>
                </a:r>
                <a:r>
                  <a:rPr kumimoji="1" lang="zh-CN" altLang="en-US" sz="2000" dirty="0"/>
                  <a:t>这里，</a:t>
                </a:r>
                <a:r>
                  <a:rPr lang="en-US" altLang="zh-CN" sz="2000" dirty="0">
                    <a:effectLst/>
                    <a:ea typeface="等线" panose="02010600030101010101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∘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000" dirty="0"/>
                  <a:t>表示函数复合：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)↦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000" dirty="0"/>
              </a:p>
              <a:p>
                <a:pPr marL="457200" lvl="1" indent="0">
                  <a:buNone/>
                </a:pPr>
                <a:endParaRPr lang="zh-CN" altLang="zh-CN" sz="2000" dirty="0"/>
              </a:p>
              <a:p>
                <a:endParaRPr lang="zh-CN" altLang="zh-CN" sz="2000" dirty="0"/>
              </a:p>
              <a:p>
                <a:endParaRPr lang="zh-CN" altLang="zh-CN" sz="2000" dirty="0"/>
              </a:p>
              <a:p>
                <a:endParaRPr kumimoji="1"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472" y="1244248"/>
                <a:ext cx="8229600" cy="5328592"/>
              </a:xfrm>
              <a:blipFill rotWithShape="1">
                <a:blip r:embed="rId1"/>
                <a:stretch>
                  <a:fillRect l="-7" t="-5"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9.3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2907" y="2086524"/>
            <a:ext cx="9319023" cy="207089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9.4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7543" y="1690689"/>
            <a:ext cx="9371543" cy="18696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869565"/>
            <a:ext cx="7886700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/>
              <a:t>概率</a:t>
            </a:r>
            <a:r>
              <a:rPr lang="en-US" altLang="zh-CN" sz="5400"/>
              <a:t>1</a:t>
            </a:r>
            <a:r>
              <a:rPr lang="zh-CN" altLang="en-US" sz="5400"/>
              <a:t>：基础</a:t>
            </a:r>
            <a:endParaRPr lang="zh-CN" altLang="en-US" sz="5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熵</a:t>
            </a:r>
            <a:r>
              <a:rPr lang="en-US" altLang="zh-CN" sz="4000" dirty="0"/>
              <a:t>entropy</a:t>
            </a:r>
            <a:endParaRPr lang="zh-CN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/>
              <a:lstStyle/>
              <a:p>
                <a:r>
                  <a:rPr lang="zh-CN" altLang="en-US" dirty="0"/>
                  <a:t>一个离散随机变量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/>
                  <a:t>概率出现正面的硬币的熵是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8113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1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高斯分布</a:t>
            </a:r>
            <a:endParaRPr lang="zh-CN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常见，独立变量叠加的分布</a:t>
                </a:r>
                <a:endParaRPr lang="zh-CN" altLang="en-US" dirty="0"/>
              </a:p>
              <a:p>
                <a:r>
                  <a:rPr lang="zh-CN" altLang="en-US" dirty="0"/>
                  <a:t>相同均值、方差的情况下，熵最大的分布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1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变量组合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b="0" dirty="0">
                    <a:latin typeface="Cambria Math" panose="02040503050406030204" pitchFamily="18" charset="0"/>
                  </a:rPr>
                  <a:t>则：</a:t>
                </a:r>
                <a:endParaRPr kumimoji="1"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𝑏𝑦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5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 rotWithShape="1">
                <a:blip r:embed="rId1"/>
                <a:stretch>
                  <a:fillRect t="-1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变量组合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合成变量拆成两个独立分布变量。</a:t>
                </a:r>
                <a:r>
                  <a:rPr lang="zh-CN" altLang="en-US" sz="2400" dirty="0"/>
                  <a:t>两个标准高斯分布变量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，相关系数是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是标准高斯分布变量，那么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无法区分 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因为都是服从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且与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的相关系数都是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因此，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5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 rotWithShape="1">
                <a:blip r:embed="rId1"/>
                <a:stretch>
                  <a:fillRect t="-1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4880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多元正态分布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5533"/>
                <a:ext cx="7886700" cy="46614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例</a:t>
                </a:r>
                <a:r>
                  <a:rPr lang="en-US" altLang="zh-CN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元正态分布</a:t>
                </a:r>
                <a:r>
                  <a:rPr lang="en-US" altLang="zh-CN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)</a:t>
                </a:r>
                <a:r>
                  <a:rPr lang="zh-CN" altLang="en-US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：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维随机变量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的协方阵为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数学期望向量为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.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又记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则由密度函数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𝒂</m:t>
                          </m:r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effectLst/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定义的分布称为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effectLst/>
                        <a:latin typeface="Cambria Math" panose="02040503050406030204" pitchFamily="18" charset="0"/>
                        <a:ea typeface="黑体" panose="0201060906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元正态分布，记为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的行列式，</a:t>
                </a:r>
                <a:r>
                  <a:rPr lang="en-US" altLang="zh-CN" sz="2400" b="1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的逆阵</a:t>
                </a:r>
                <a:r>
                  <a:rPr lang="en-US" altLang="zh-CN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sz="2400" dirty="0">
                  <a:effectLst/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000" dirty="0"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   </a:t>
                </a:r>
                <a:endParaRPr lang="en-US" altLang="zh-CN" sz="2000" dirty="0">
                  <a:effectLst/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5533"/>
                <a:ext cx="7886700" cy="4661430"/>
              </a:xfrm>
              <a:blipFill rotWithShape="1">
                <a:blip r:embed="rId1"/>
                <a:stretch>
                  <a:fillRect t="-9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正态分布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我们通常写作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或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7" y="3022600"/>
            <a:ext cx="6569403" cy="30866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正态分布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42" y="1328176"/>
            <a:ext cx="6140329" cy="52545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黑体" panose="02010609060101010101" pitchFamily="2" charset="-122"/>
                <a:cs typeface="+mj-cs"/>
              </a:rPr>
              <a:t>向量值函数的梯度</a:t>
            </a:r>
            <a:endParaRPr lang="zh-CN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/>
              <a:lstStyle/>
              <a:p>
                <a:r>
                  <a:rPr kumimoji="1" lang="zh-CN" altLang="en-US" sz="2400" dirty="0">
                    <a:latin typeface="Georgia" panose="02040502050405020303" pitchFamily="18" charset="0"/>
                  </a:rPr>
                  <a:t>下图总结了变量</a:t>
                </a:r>
                <a:r>
                  <a:rPr kumimoji="1" lang="en-US" altLang="zh-CN" sz="2400" dirty="0">
                    <a:latin typeface="Georgia" panose="02040502050405020303" pitchFamily="18" charset="0"/>
                  </a:rPr>
                  <a:t>-</a:t>
                </a:r>
                <a:r>
                  <a:rPr kumimoji="1" lang="zh-CN" altLang="en-US" sz="2400" dirty="0">
                    <a:latin typeface="Georgia" panose="02040502050405020303" pitchFamily="18" charset="0"/>
                  </a:rPr>
                  <a:t>函数在各种情况下导数的维度。</a:t>
                </a:r>
                <a:endParaRPr kumimoji="1" lang="en-US" altLang="zh-CN" sz="2400" dirty="0">
                  <a:latin typeface="Georgia" panose="02040502050405020303" pitchFamily="18" charset="0"/>
                </a:endParaRPr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pPr lvl="1"/>
                <a:r>
                  <a:rPr kumimoji="1" lang="zh-CN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000" dirty="0"/>
                  <a:t>，梯度就是一个标量（左上）。</a:t>
                </a:r>
                <a:endParaRPr kumimoji="1" lang="en-US" altLang="zh-CN" sz="2000" dirty="0"/>
              </a:p>
              <a:p>
                <a:pPr lvl="1"/>
                <a:r>
                  <a:rPr kumimoji="1"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000" dirty="0"/>
                  <a:t>，梯度是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000" dirty="0"/>
                  <a:t>的行向量（右上）。</a:t>
                </a:r>
                <a:endParaRPr kumimoji="1" lang="en-US" altLang="zh-CN" sz="2000" dirty="0"/>
              </a:p>
              <a:p>
                <a:pPr lvl="1"/>
                <a:r>
                  <a:rPr kumimoji="1"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kumimoji="1" lang="zh-CN" altLang="en-US" sz="2000" dirty="0"/>
                  <a:t>，梯度是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sz="2000" dirty="0"/>
                  <a:t>列向量（左下）。</a:t>
                </a:r>
                <a:endParaRPr kumimoji="1" lang="en-US" altLang="zh-CN" sz="2000" dirty="0"/>
              </a:p>
              <a:p>
                <a:pPr lvl="1"/>
                <a:r>
                  <a:rPr kumimoji="1"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kumimoji="1" lang="zh-CN" altLang="en-US" sz="2000" dirty="0"/>
                  <a:t>，梯度是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lang="zh-CN" altLang="en-US" sz="2000" dirty="0"/>
                  <a:t>（右下）。</a:t>
                </a:r>
                <a:endParaRPr lang="zh-CN" altLang="zh-CN" sz="2000" dirty="0"/>
              </a:p>
              <a:p>
                <a:endParaRPr kumimoji="1" lang="en-US" altLang="zh-CN" sz="2800" dirty="0"/>
              </a:p>
              <a:p>
                <a:pPr marL="0" indent="0">
                  <a:buNone/>
                </a:pPr>
                <a:endParaRPr kumimoji="1" lang="en-US" altLang="zh-CN" sz="2800" dirty="0"/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1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46088"/>
            <a:ext cx="2402664" cy="1979878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4499992" y="2625355"/>
            <a:ext cx="1584176" cy="547853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Georgia" panose="02040502050405020303" pitchFamily="18" charset="0"/>
                <a:ea typeface="黑体" panose="02010609060101010101" pitchFamily="2" charset="-122"/>
              </a:rPr>
              <a:t>图 </a:t>
            </a:r>
            <a:r>
              <a:rPr lang="zh-CN" altLang="en-US" sz="1800" b="0" dirty="0">
                <a:solidFill>
                  <a:schemeClr val="tx1"/>
                </a:solidFill>
                <a:latin typeface="Georgia" panose="02040502050405020303" pitchFamily="18" charset="0"/>
                <a:ea typeface="黑体" panose="02010609060101010101" pitchFamily="2" charset="-122"/>
              </a:rPr>
              <a:t>（偏）导数的维度</a:t>
            </a:r>
            <a:endParaRPr lang="zh-CN" altLang="en-US" sz="1800" b="0" dirty="0">
              <a:solidFill>
                <a:schemeClr val="tx1"/>
              </a:solidFill>
              <a:latin typeface="Georgia" panose="02040502050405020303" pitchFamily="18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: 圆角 5"/>
              <p:cNvSpPr/>
              <p:nvPr/>
            </p:nvSpPr>
            <p:spPr>
              <a:xfrm>
                <a:off x="6084168" y="1869000"/>
                <a:ext cx="2402664" cy="522953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+ 1</a:t>
                </a:r>
                <a:r>
                  <a:rPr lang="en-US" altLang="zh-CN" sz="1800" b="0" dirty="0">
                    <a:solidFill>
                      <a:schemeClr val="tx1"/>
                    </a:solidFill>
                    <a:latin typeface="Georgia" panose="02040502050405020303" pitchFamily="18" charset="0"/>
                    <a:ea typeface="黑体" panose="02010609060101010101" pitchFamily="2" charset="-122"/>
                  </a:rPr>
                  <a:t> ,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zh-CN" altLang="en-US" sz="1800" b="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6" name="矩形: 圆角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869000"/>
                <a:ext cx="2402664" cy="522953"/>
              </a:xfrm>
              <a:prstGeom prst="roundRect">
                <a:avLst/>
              </a:prstGeom>
              <a:blipFill rotWithShape="1">
                <a:blip r:embed="rId3"/>
                <a:stretch>
                  <a:fillRect l="-406" t="-1859" r="-394" b="-1718"/>
                </a:stretch>
              </a:blip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/>
              <p:cNvSpPr/>
              <p:nvPr/>
            </p:nvSpPr>
            <p:spPr>
              <a:xfrm>
                <a:off x="774210" y="5562591"/>
                <a:ext cx="3208440" cy="475846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zh-CN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Georgia" panose="02040502050405020303" pitchFamily="18" charset="0"/>
                    <a:ea typeface="黑体" panose="02010609060101010101" pitchFamily="2" charset="-122"/>
                  </a:rPr>
                  <a:t>,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zh-CN" altLang="en-US" sz="2000" b="0" dirty="0">
                  <a:solidFill>
                    <a:schemeClr val="tx1"/>
                  </a:solidFill>
                  <a:latin typeface="Georgia" panose="02040502050405020303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7" name="矩形: 圆角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10" y="5562591"/>
                <a:ext cx="3208440" cy="475846"/>
              </a:xfrm>
              <a:prstGeom prst="roundRect">
                <a:avLst/>
              </a:prstGeom>
              <a:blipFill rotWithShape="1">
                <a:blip r:embed="rId4"/>
                <a:stretch>
                  <a:fillRect l="-301" t="-2133" r="-279" b="-1955"/>
                </a:stretch>
              </a:blip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: 圆角 7"/>
              <p:cNvSpPr/>
              <p:nvPr/>
            </p:nvSpPr>
            <p:spPr>
              <a:xfrm>
                <a:off x="5782448" y="3527299"/>
                <a:ext cx="2822000" cy="486237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 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Georgia" panose="02040502050405020303" pitchFamily="18" charset="0"/>
                    <a:ea typeface="黑体" panose="02010609060101010101" pitchFamily="2" charset="-122"/>
                  </a:rPr>
                  <a:t> ,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000" b="0" dirty="0">
                  <a:solidFill>
                    <a:schemeClr val="tx1"/>
                  </a:solidFill>
                  <a:latin typeface="Georgia" panose="02040502050405020303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8" name="矩形: 圆角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48" y="3527299"/>
                <a:ext cx="2822000" cy="486237"/>
              </a:xfrm>
              <a:prstGeom prst="roundRect">
                <a:avLst/>
              </a:prstGeom>
              <a:blipFill rotWithShape="1">
                <a:blip r:embed="rId5"/>
                <a:stretch>
                  <a:fillRect l="-342" t="-2064" r="-331" b="-1890"/>
                </a:stretch>
              </a:blip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: 圆角 8"/>
              <p:cNvSpPr/>
              <p:nvPr/>
            </p:nvSpPr>
            <p:spPr>
              <a:xfrm>
                <a:off x="5164526" y="5476936"/>
                <a:ext cx="2576596" cy="647156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1800" b="0" dirty="0">
                    <a:solidFill>
                      <a:schemeClr val="tx1"/>
                    </a:solidFill>
                    <a:latin typeface="Georgia" panose="02040502050405020303" pitchFamily="18" charset="0"/>
                    <a:ea typeface="黑体" panose="02010609060101010101" pitchFamily="2" charset="-122"/>
                  </a:rPr>
                  <a:t>,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sz="1800" b="0" dirty="0">
                  <a:solidFill>
                    <a:schemeClr val="tx1"/>
                  </a:solidFill>
                  <a:latin typeface="Georgia" panose="02040502050405020303" pitchFamily="18" charset="0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9" name="矩形: 圆角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526" y="5476936"/>
                <a:ext cx="2576596" cy="647156"/>
              </a:xfrm>
              <a:prstGeom prst="roundRect">
                <a:avLst/>
              </a:prstGeom>
              <a:blipFill rotWithShape="1">
                <a:blip r:embed="rId6"/>
                <a:stretch>
                  <a:fillRect l="-372" t="-1481" r="-351" b="-1448"/>
                </a:stretch>
              </a:blip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>
            <a:endCxn id="6" idx="1"/>
          </p:cNvCxnSpPr>
          <p:nvPr/>
        </p:nvCxnSpPr>
        <p:spPr>
          <a:xfrm flipV="1">
            <a:off x="3059833" y="2130477"/>
            <a:ext cx="3024335" cy="52845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43733" y="2844462"/>
            <a:ext cx="1917139" cy="74797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1763689" y="3825966"/>
            <a:ext cx="1152127" cy="17366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782957" y="3825966"/>
            <a:ext cx="1381569" cy="17366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正态分布的条件分布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27050" y="1937810"/>
                <a:ext cx="7886700" cy="1826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条件分布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也是高斯分布：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变量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x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是变量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y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和变量</a:t>
                </a:r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z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的线性组合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spcBef>
                    <a:spcPts val="1000"/>
                  </a:spcBef>
                </a:pP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从公式推导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937810"/>
                <a:ext cx="7886700" cy="1826141"/>
              </a:xfrm>
              <a:prstGeom prst="rect">
                <a:avLst/>
              </a:prstGeom>
              <a:blipFill rotWithShape="1">
                <a:blip r:embed="rId1"/>
                <a:stretch>
                  <a:fillRect t="-23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1487" y="2903928"/>
            <a:ext cx="3854095" cy="37654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正态分布组合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CN" sz="2400" b="0" dirty="0"/>
                  <a:t>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上面是变量加法，下面是分布加法</a:t>
                </a:r>
                <a:endParaRPr kumimoji="1" lang="en-US" altLang="zh-CN" sz="2400" dirty="0">
                  <a:solidFill>
                    <a:srgbClr val="FF000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但是，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5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33574"/>
                <a:ext cx="8229600" cy="4735785"/>
              </a:xfrm>
              <a:blipFill rotWithShape="1">
                <a:blip r:embed="rId2"/>
                <a:stretch>
                  <a:fillRect t="-1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经典统计推断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108156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给定观测向量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最大似然估计</a:t>
                </a:r>
                <a:r>
                  <a:rPr lang="zh-CN" altLang="en-US" dirty="0"/>
                  <a:t>是使得联合分布概率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达到最大的参数值</a:t>
                </a:r>
                <a:endParaRPr lang="en-US" altLang="zh-CN" dirty="0"/>
              </a:p>
              <a:p>
                <a:r>
                  <a:rPr lang="zh-CN" altLang="en-US" dirty="0"/>
                  <a:t>若观测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独立，似然函数为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108156" cy="4351338"/>
              </a:xfrm>
              <a:blipFill rotWithShape="1">
                <a:blip r:embed="rId1"/>
                <a:stretch>
                  <a:fillRect t="-44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457200">
                  <a:lnSpc>
                    <a:spcPct val="120000"/>
                  </a:lnSpc>
                  <a:buNone/>
                </a:pPr>
                <a:r>
                  <a:rPr lang="zh-CN" altLang="en-US" dirty="0"/>
                  <a:t>我们的目的是要对未知参数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作统计推断。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457200" algn="l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这个条件分布称为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的后验分布。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5910" y="1691005"/>
                <a:ext cx="8742680" cy="435165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由后验分布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估计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有三种常用方法：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使用密度函数最大值点作为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最大后验估计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；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使用中位数作为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后验中位数估计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；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使用均值作为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的点估计的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后验期望估计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/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用的最多的是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后验期望估计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，一般也简称为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贝叶斯估计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 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910" y="1691005"/>
                <a:ext cx="8742680" cy="4351655"/>
              </a:xfrm>
              <a:blipFill rotWithShape="1">
                <a:blip r:embed="rId1"/>
                <a:stretch>
                  <a:fillRect r="-2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Beta-Bernoulli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共轭</a:t>
            </a:r>
            <a:endParaRPr kumimoji="1"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𝐵𝑒𝑟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𝛤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根据上式得到</a:t>
                </a:r>
                <a:endParaRPr kumimoji="1"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+(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)−</m:t>
                        </m:r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kumimoji="1"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∝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𝐵𝑒𝑡𝑎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730" y="2869565"/>
            <a:ext cx="8135620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/>
              <a:t>概率</a:t>
            </a:r>
            <a:r>
              <a:rPr lang="en-US" altLang="zh-CN" sz="5400"/>
              <a:t>2</a:t>
            </a:r>
            <a:r>
              <a:rPr lang="zh-CN" altLang="en-US" sz="5400"/>
              <a:t>：不等式与高维空间</a:t>
            </a:r>
            <a:endParaRPr lang="en-US" altLang="zh-CN" sz="5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马尔可夫不等式（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会证明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5811"/>
                <a:ext cx="8058150" cy="46423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定理：</a:t>
                </a: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是非负的随机变量，对于任意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: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sz="2400" b="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5811"/>
                <a:ext cx="8058150" cy="4642326"/>
              </a:xfrm>
              <a:blipFill rotWithShape="1">
                <a:blip r:embed="rId1"/>
                <a:stretch>
                  <a:fillRect t="-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413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切比雪夫不等式（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会证明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定理：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latin typeface="黑体" panose="02010609060101010101" pitchFamily="2" charset="-122"/>
                    <a:ea typeface="黑体" panose="02010609060101010101" pitchFamily="2" charset="-122"/>
                  </a:rPr>
                  <a:t>,</a:t>
                </a:r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5812"/>
                <a:ext cx="7886700" cy="4351338"/>
              </a:xfrm>
              <a:blipFill rotWithShape="1">
                <a:blip r:embed="rId1"/>
                <a:stretch>
                  <a:fillRect t="-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随机投影定理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中以标准正态分布选取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对于任意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维向量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我们定义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定理：存在常数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，有</a:t>
                </a:r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ra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𝑐𝑘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概率来自于构造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 链式法则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的函数。计算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相对于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的导度</a:t>
                </a:r>
                <a:endParaRPr kumimoji="1" lang="en-US" altLang="zh-CN" sz="2400" dirty="0"/>
              </a:p>
              <a:p>
                <a:pPr marL="400050" lvl="1" indent="0">
                  <a:buNone/>
                </a:pPr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000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000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>
                  <a:latin typeface="黑体" panose="02010609060101010101" pitchFamily="2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00050" lvl="1" indent="0" algn="ctr">
                  <a:buNone/>
                </a:pPr>
                <a:endParaRPr lang="en-US" altLang="zh-CN" sz="1800" dirty="0">
                  <a:latin typeface="黑体" panose="02010609060101010101" pitchFamily="2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854502" y="4729295"/>
                <a:ext cx="2592288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zh-CN" altLang="en-US" sz="2400" b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决定了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𝒕</m:t>
                        </m:r>
                      </m:den>
                    </m:f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形式</m:t>
                    </m:r>
                  </m:oMath>
                </a14:m>
                <a:endParaRPr kumimoji="0" lang="en-US" altLang="zh-CN" sz="2400" b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502" y="4729295"/>
                <a:ext cx="2592288" cy="635367"/>
              </a:xfrm>
              <a:prstGeom prst="rect">
                <a:avLst/>
              </a:prstGeom>
              <a:blipFill rotWithShape="1">
                <a:blip r:embed="rId2"/>
                <a:stretch>
                  <a:fillRect l="-17" t="-71" r="1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随机投影定理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2318" y="1825625"/>
                <a:ext cx="865198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dirty="0"/>
                  <a:t>证明：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400" dirty="0"/>
                  <a:t>多个正态分布随机变量的加和，依然服从正态分布，其均值是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。为了方便，假设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是独立的正态分布的随机变量，代入高斯环面定理得证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318" y="1825625"/>
                <a:ext cx="8651984" cy="4351338"/>
              </a:xfrm>
              <a:blipFill rotWithShape="1">
                <a:blip r:embed="rId1"/>
                <a:stretch>
                  <a:fillRect l="-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730" y="2869565"/>
            <a:ext cx="8362315" cy="330771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 dirty="0"/>
              <a:t>采样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基本采样算法</a:t>
            </a:r>
            <a:endParaRPr lang="en-US" altLang="zh-CN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2"/>
              <p:cNvSpPr/>
              <p:nvPr/>
            </p:nvSpPr>
            <p:spPr>
              <a:xfrm>
                <a:off x="221257" y="2046820"/>
                <a:ext cx="7318433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>
                    <a:cs typeface="Cambria Math" panose="02040503050406030204" pitchFamily="18" charset="0"/>
                  </a:rPr>
                  <a:t>实际上，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z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在区间</a:t>
                </a:r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(0,1)</a:t>
                </a: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上均匀分布。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4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7" y="2046820"/>
                <a:ext cx="7318433" cy="460375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5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2"/>
              <p:cNvSpPr/>
              <p:nvPr/>
            </p:nvSpPr>
            <p:spPr>
              <a:xfrm>
                <a:off x="231522" y="1562352"/>
                <a:ext cx="863663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给定一个变量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，我们可以知道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，但是对其取样较为困难。</a:t>
                </a: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2" y="1562352"/>
                <a:ext cx="8636635" cy="460375"/>
              </a:xfrm>
              <a:prstGeom prst="rect">
                <a:avLst/>
              </a:prstGeom>
              <a:blipFill rotWithShape="1">
                <a:blip r:embed="rId2"/>
                <a:stretch>
                  <a:fillRect l="-4" t="-55" r="-547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5" y="3977252"/>
            <a:ext cx="2865114" cy="355753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5" y="5160662"/>
            <a:ext cx="1370146" cy="3142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4"/>
              <p:cNvSpPr/>
              <p:nvPr/>
            </p:nvSpPr>
            <p:spPr>
              <a:xfrm>
                <a:off x="326667" y="6074223"/>
                <a:ext cx="50510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我们可以由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中采样得到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67" y="6074223"/>
                <a:ext cx="505106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5" t="-97" r="11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21"/>
          <p:cNvSpPr/>
          <p:nvPr/>
        </p:nvSpPr>
        <p:spPr>
          <a:xfrm>
            <a:off x="1532549" y="3835160"/>
            <a:ext cx="3148972" cy="67047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: Rounded Corners 22"/>
          <p:cNvSpPr/>
          <p:nvPr/>
        </p:nvSpPr>
        <p:spPr>
          <a:xfrm>
            <a:off x="1532549" y="5023740"/>
            <a:ext cx="3148972" cy="67047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Arrow: Right 25"/>
          <p:cNvSpPr/>
          <p:nvPr/>
        </p:nvSpPr>
        <p:spPr>
          <a:xfrm rot="5400000">
            <a:off x="2424249" y="4555710"/>
            <a:ext cx="526518" cy="4095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8"/>
          <p:cNvSpPr txBox="1"/>
          <p:nvPr/>
        </p:nvSpPr>
        <p:spPr>
          <a:xfrm>
            <a:off x="366624" y="3885993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步骤</a:t>
            </a:r>
            <a:r>
              <a:rPr lang="en-US" altLang="zh-CN" sz="2400" dirty="0"/>
              <a:t> 1</a:t>
            </a:r>
            <a:endParaRPr lang="zh-CN" altLang="en-US" sz="2400" dirty="0" err="1"/>
          </a:p>
        </p:txBody>
      </p:sp>
      <p:sp>
        <p:nvSpPr>
          <p:cNvPr id="24" name="TextBox 29"/>
          <p:cNvSpPr txBox="1"/>
          <p:nvPr/>
        </p:nvSpPr>
        <p:spPr>
          <a:xfrm>
            <a:off x="366624" y="5055497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步骤</a:t>
            </a:r>
            <a:r>
              <a:rPr lang="en-US" altLang="zh-CN" sz="2400" dirty="0"/>
              <a:t> 2</a:t>
            </a:r>
            <a:endParaRPr lang="zh-CN" altLang="en-US" sz="2400" dirty="0" err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937" y="2503519"/>
            <a:ext cx="4372424" cy="373307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3783330" y="1824355"/>
                <a:ext cx="4288155" cy="63690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 1: </a:t>
                </a:r>
                <a:r>
                  <a:rPr lang="zh-CN" altLang="en-US" sz="2400" dirty="0"/>
                  <a:t>找到蓝色分布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𝑘𝑞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30" y="1824355"/>
                <a:ext cx="4288155" cy="636905"/>
              </a:xfrm>
              <a:prstGeom prst="rect">
                <a:avLst/>
              </a:prstGeom>
              <a:blipFill rotWithShape="1">
                <a:blip r:embed="rId1"/>
                <a:stretch>
                  <a:fillRect r="-10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516890" y="1827530"/>
                <a:ext cx="385381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目标</a:t>
                </a:r>
                <a:r>
                  <a:rPr lang="en-US" altLang="zh-CN" sz="2400" dirty="0"/>
                  <a:t>: </a:t>
                </a:r>
                <a:r>
                  <a:rPr lang="zh-CN" altLang="en-US" sz="2400" dirty="0"/>
                  <a:t>采样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827530"/>
                <a:ext cx="385381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79571" y="2921635"/>
            <a:ext cx="5738495" cy="3143885"/>
            <a:chOff x="2116299" y="2842339"/>
            <a:chExt cx="5087068" cy="275133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299" y="2842339"/>
              <a:ext cx="5087068" cy="27208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638" y="5441295"/>
              <a:ext cx="198095" cy="1523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733" y="4776267"/>
              <a:ext cx="216381" cy="21333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622" y="5410854"/>
              <a:ext cx="108190" cy="11428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237" y="3767303"/>
              <a:ext cx="224000" cy="21638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773805" y="2287905"/>
                <a:ext cx="2225040" cy="63690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 2: </a:t>
                </a:r>
                <a:r>
                  <a:rPr lang="zh-CN" altLang="en-US" sz="2400" dirty="0"/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805" y="2287905"/>
                <a:ext cx="2225040" cy="636905"/>
              </a:xfrm>
              <a:prstGeom prst="rect">
                <a:avLst/>
              </a:prstGeom>
              <a:blipFill rotWithShape="1">
                <a:blip r:embed="rId12"/>
                <a:stretch>
                  <a:fillRect r="-9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3771265" y="2703195"/>
                <a:ext cx="4347845" cy="90868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l"/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 3: </a:t>
                </a: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中</a:t>
                </a:r>
                <a:r>
                  <a:rPr lang="zh-CN" altLang="en-US" sz="2400" dirty="0"/>
                  <a:t>，选择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/>
                  <a:t> 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65" y="2703195"/>
                <a:ext cx="4347845" cy="908685"/>
              </a:xfrm>
              <a:prstGeom prst="rect">
                <a:avLst/>
              </a:prstGeom>
              <a:blipFill rotWithShape="1">
                <a:blip r:embed="rId13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拒绝采样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800081" y="3180788"/>
                <a:ext cx="87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81" y="3180788"/>
                <a:ext cx="876141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56" t="-20" r="3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811921" y="4225822"/>
                <a:ext cx="876141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21" y="4225822"/>
                <a:ext cx="876141" cy="639983"/>
              </a:xfrm>
              <a:prstGeom prst="rect">
                <a:avLst/>
              </a:prstGeom>
              <a:blipFill rotWithShape="1">
                <a:blip r:embed="rId15"/>
                <a:stretch>
                  <a:fillRect l="-30" t="-83" r="12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069" y="365125"/>
            <a:ext cx="8852338" cy="132588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二元联合标准高斯分布的采样</a:t>
            </a:r>
            <a:endParaRPr lang="zh-CN" altLang="en-US" dirty="0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093869" cy="4351338"/>
              </a:xfrm>
            </p:spPr>
            <p:txBody>
              <a:bodyPr>
                <a:normAutofit fontScale="97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 err="1">
                    <a:sym typeface="+mn-ea"/>
                  </a:rPr>
                  <a:t>Marsaglia</a:t>
                </a:r>
                <a:r>
                  <a:rPr lang="en-US" altLang="zh-CN" dirty="0">
                    <a:sym typeface="+mn-ea"/>
                  </a:rPr>
                  <a:t> polar</a:t>
                </a:r>
                <a:r>
                  <a:rPr lang="zh-CN" altLang="en-US" dirty="0">
                    <a:sym typeface="+mn-ea"/>
                  </a:rPr>
                  <a:t>方法具体操作如下：</a:t>
                </a:r>
                <a:endParaRPr lang="zh-CN" altLang="en-US" dirty="0">
                  <a:sym typeface="+mn-ea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步骤</a:t>
                </a:r>
                <a:r>
                  <a:rPr lang="en-US" altLang="zh-CN" dirty="0"/>
                  <a:t> 1</a:t>
                </a:r>
                <a:r>
                  <a:rPr lang="zh-CN" altLang="en-US" dirty="0"/>
                  <a:t>：在单位圆盘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上产生均匀分布随机数对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。这在矩形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)|−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上利用拒绝采样法就可以得到。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步骤</a:t>
                </a:r>
                <a:r>
                  <a:rPr lang="en-US" altLang="zh-CN" dirty="0"/>
                  <a:t> 2</a:t>
                </a:r>
                <a:r>
                  <a:rPr lang="zh-CN" altLang="en-US" dirty="0"/>
                  <a:t>：令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dirty="0"/>
                  <a:t>是两个服从标准正态分布的样本，其中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用来代替</a:t>
                </a:r>
                <a:r>
                  <a:rPr lang="en-US" altLang="zh-CN" dirty="0"/>
                  <a:t>Box-Muller</a:t>
                </a:r>
                <a:r>
                  <a:rPr lang="zh-CN" altLang="en-US" dirty="0"/>
                  <a:t>算法中的</a:t>
                </a:r>
                <a:r>
                  <a:rPr lang="en-US" altLang="zh-CN" dirty="0"/>
                  <a:t>cos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sin</a:t>
                </a:r>
                <a:r>
                  <a:rPr lang="zh-CN" altLang="en-US" dirty="0"/>
                  <a:t>操作。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093869" cy="4351338"/>
              </a:xfrm>
              <a:blipFill rotWithShape="1">
                <a:blip r:embed="rId1"/>
                <a:stretch>
                  <a:fillRect l="-8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10.5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215071"/>
            <a:ext cx="7886700" cy="204195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11.1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931" y="1715426"/>
            <a:ext cx="9039661" cy="277226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11.1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663" y="1825625"/>
            <a:ext cx="7204674" cy="4351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69275"/>
            <a:ext cx="7886700" cy="1325563"/>
          </a:xfrm>
        </p:spPr>
        <p:txBody>
          <a:bodyPr/>
          <a:lstStyle/>
          <a:p>
            <a:r>
              <a:rPr lang="en-US" altLang="zh-CN" dirty="0"/>
              <a:t>11.1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7314" y="879222"/>
            <a:ext cx="7886700" cy="222337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2" y="3102600"/>
            <a:ext cx="7886700" cy="31618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7820" y="2013711"/>
            <a:ext cx="9330425" cy="141528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 链式法则</a:t>
            </a:r>
            <a:endParaRPr kumimoji="1"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400" dirty="0"/>
                  <a:t>考虑两个变量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CN" altLang="zh-CN" sz="2400" i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/>
                  <a:t>。</a:t>
                </a:r>
                <a:r>
                  <a:rPr lang="zh-CN" altLang="zh-C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的函数。计算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1" lang="zh-CN" altLang="en-US" sz="2400" dirty="0"/>
                  <a:t>相对于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的梯度。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对多元函数使用链式法则（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dirty="0">
                    <a:latin typeface="黑体" panose="02010609060101010101" pitchFamily="2" charset="-122"/>
                    <a:cs typeface="Times New Roman" panose="02020603050405020304" pitchFamily="18" charset="0"/>
                  </a:rPr>
                  <a:t>微分</a:t>
                </a:r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𝜕</m:t>
                    </m:r>
                  </m:oMath>
                </a14:m>
                <a:r>
                  <a:rPr lang="zh-CN" altLang="en-US" sz="2400" dirty="0">
                    <a:effectLst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表示偏导数</a:t>
                </a:r>
                <a:r>
                  <a:rPr kumimoji="1" lang="zh-CN" altLang="en-US" sz="2400" dirty="0"/>
                  <a:t>）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>
                              <a:effectLst/>
                              <a:latin typeface="Georgia" panose="02040502050405020303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2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等线" panose="02010600030101010101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黑体" panose="02010609060101010101" pitchFamily="2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372200" y="4815031"/>
                <a:ext cx="2016224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zh-CN" altLang="en-US" sz="2000" b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2" charset="-122"/>
                    <a:ea typeface="黑体" panose="02010609060101010101" pitchFamily="2" charset="-122"/>
                    <a:cs typeface="Times New Roman" panose="02020603050405020304" pitchFamily="18" charset="0"/>
                  </a:rPr>
                  <a:t>决定了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kumimoji="0" lang="en-US" altLang="zh-CN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𝒙</m:t>
                        </m:r>
                      </m:den>
                    </m:f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形式</m:t>
                    </m:r>
                  </m:oMath>
                </a14:m>
                <a:endParaRPr kumimoji="0" lang="en-US" altLang="zh-CN" sz="2000" b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15031"/>
                <a:ext cx="2016224" cy="544893"/>
              </a:xfrm>
              <a:prstGeom prst="rect">
                <a:avLst/>
              </a:prstGeom>
              <a:blipFill rotWithShape="1">
                <a:blip r:embed="rId2"/>
                <a:stretch>
                  <a:fillRect l="-30" t="-85" r="4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11.3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045063"/>
            <a:ext cx="7886700" cy="391246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继续努力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课程杂：确实杂，没有办法统一</a:t>
            </a:r>
            <a:endParaRPr lang="en-US" altLang="zh-CN" dirty="0"/>
          </a:p>
          <a:p>
            <a:r>
              <a:rPr lang="zh-CN" altLang="en-US" dirty="0"/>
              <a:t>多讲例题，</a:t>
            </a:r>
            <a:r>
              <a:rPr lang="en-US" altLang="zh-CN" dirty="0"/>
              <a:t>ppt</a:t>
            </a:r>
            <a:r>
              <a:rPr lang="zh-CN" altLang="en-US" dirty="0"/>
              <a:t>不够具体</a:t>
            </a:r>
            <a:endParaRPr lang="en-US" altLang="zh-CN" dirty="0"/>
          </a:p>
          <a:p>
            <a:r>
              <a:rPr lang="zh-CN" altLang="en-US" dirty="0"/>
              <a:t>丰富课件：酌情提高平时作业分数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Latex</a:t>
            </a:r>
            <a:r>
              <a:rPr lang="zh-CN" altLang="en-US" dirty="0"/>
              <a:t>：</a:t>
            </a:r>
            <a:r>
              <a:rPr lang="en-US" altLang="zh-CN" dirty="0" err="1"/>
              <a:t>gpt</a:t>
            </a:r>
            <a:r>
              <a:rPr lang="en-US" altLang="zh-CN" dirty="0"/>
              <a:t> 4o</a:t>
            </a:r>
            <a:endParaRPr lang="en-US" altLang="zh-CN" dirty="0"/>
          </a:p>
          <a:p>
            <a:r>
              <a:rPr lang="zh-CN" altLang="en-US" dirty="0"/>
              <a:t>答案不要传给下一届学生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OUTPUTDPI" val="1200"/>
  <p:tag name="ORIGINALHEIGHT" val="153.7308"/>
  <p:tag name="ORIGINALWIDTH" val="1238.09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z=h(y)=\int_{-\infty}^y p(\hat{y})d\hat{y}$&#10;&#10;&#10;\end{document}"/>
  <p:tag name="IGUANATEXSIZE" val="20"/>
  <p:tag name="IGUANATEXCURSOR" val="57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.xml><?xml version="1.0" encoding="utf-8"?>
<p:tagLst xmlns:p="http://schemas.openxmlformats.org/presentationml/2006/main">
  <p:tag name="OUTPUTDPI" val="1200"/>
  <p:tag name="ORIGINALHEIGHT" val="133.4833"/>
  <p:tag name="ORIGINALWIDTH" val="581.927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y=h^{-1}(z)$&#10;&#10;&#10;\end{document}"/>
  <p:tag name="IGUANATEXSIZE" val="20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.xml><?xml version="1.0" encoding="utf-8"?>
<p:tagLst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z_0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.xml><?xml version="1.0" encoding="utf-8"?>
<p:tagLst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h_1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.xml><?xml version="1.0" encoding="utf-8"?>
<p:tagLst xmlns:p="http://schemas.openxmlformats.org/presentationml/2006/main">
  <p:tag name="OUTPUTDPI" val="1200"/>
  <p:tag name="ORIGINALHEIGHT" val="56.24299"/>
  <p:tag name="ORIGINALWIDTH" val="53.2433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z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.xml><?xml version="1.0" encoding="utf-8"?>
<p:tagLst xmlns:p="http://schemas.openxmlformats.org/presentationml/2006/main">
  <p:tag name="OUTPUTDPI" val="1200"/>
  <p:tag name="ORIGINALHEIGHT" val="106.4867"/>
  <p:tag name="ORIGINALWIDTH" val="110.236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h_0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.xml><?xml version="1.0" encoding="utf-8"?>
<p:tagLst xmlns:p="http://schemas.openxmlformats.org/presentationml/2006/main">
  <p:tag name="COMMONDATA" val="eyJoZGlkIjoiYTU3MjAzOGI1ZWM1NjI3YTE0MjIzZDIwNTMwM2NhZj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11916</Words>
  <Application>WPS 演示</Application>
  <PresentationFormat>全屏显示(4:3)</PresentationFormat>
  <Paragraphs>828</Paragraphs>
  <Slides>91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17" baseType="lpstr">
      <vt:lpstr>Arial</vt:lpstr>
      <vt:lpstr>宋体</vt:lpstr>
      <vt:lpstr>Wingdings</vt:lpstr>
      <vt:lpstr>Cambria Math</vt:lpstr>
      <vt:lpstr>等线</vt:lpstr>
      <vt:lpstr>Times New Roman</vt:lpstr>
      <vt:lpstr>Georgia</vt:lpstr>
      <vt:lpstr>Arial</vt:lpstr>
      <vt:lpstr>黑体</vt:lpstr>
      <vt:lpstr>PingFang SC</vt:lpstr>
      <vt:lpstr>Segoe Print</vt:lpstr>
      <vt:lpstr>等线 Light</vt:lpstr>
      <vt:lpstr>Calibri Light</vt:lpstr>
      <vt:lpstr>Calibri</vt:lpstr>
      <vt:lpstr>微软雅黑</vt:lpstr>
      <vt:lpstr>Arial Unicode MS</vt:lpstr>
      <vt:lpstr>-apple-system</vt:lpstr>
      <vt:lpstr>楷体</vt:lpstr>
      <vt:lpstr>MingLiU</vt:lpstr>
      <vt:lpstr>PMingLiU-ExtB</vt:lpstr>
      <vt:lpstr>仿宋</vt:lpstr>
      <vt:lpstr>Comic Sans MS</vt:lpstr>
      <vt:lpstr>Monotype Sorts</vt:lpstr>
      <vt:lpstr>MS Mincho</vt:lpstr>
      <vt:lpstr>Wingdings</vt:lpstr>
      <vt:lpstr>Office 主题​​</vt:lpstr>
      <vt:lpstr>《数学基础》复习</vt:lpstr>
      <vt:lpstr>考试时间</vt:lpstr>
      <vt:lpstr>课程介绍</vt:lpstr>
      <vt:lpstr>PowerPoint 演示文稿</vt:lpstr>
      <vt:lpstr>泰勒级数</vt:lpstr>
      <vt:lpstr>微分法则</vt:lpstr>
      <vt:lpstr> 向量值函数的梯度</vt:lpstr>
      <vt:lpstr> 链式法则</vt:lpstr>
      <vt:lpstr> 链式法则</vt:lpstr>
      <vt:lpstr> 计算梯度的有用恒等式</vt:lpstr>
      <vt:lpstr>高阶导数</vt:lpstr>
      <vt:lpstr>线性化与多元泰勒级数</vt:lpstr>
      <vt:lpstr>线性化与多元泰勒级数</vt:lpstr>
      <vt:lpstr>线性化与多元泰勒级数</vt:lpstr>
      <vt:lpstr>作业7.2</vt:lpstr>
      <vt:lpstr>作业7.2答案</vt:lpstr>
      <vt:lpstr>作业7.6</vt:lpstr>
      <vt:lpstr>PowerPoint 演示文稿</vt:lpstr>
      <vt:lpstr>凸集，凸组合</vt:lpstr>
      <vt:lpstr>上镜图</vt:lpstr>
      <vt:lpstr>保凸运算</vt:lpstr>
      <vt:lpstr>凸函数的充要条件</vt:lpstr>
      <vt:lpstr>优化问题：标准表示</vt:lpstr>
      <vt:lpstr>凸优化问题</vt:lpstr>
      <vt:lpstr>局部最优与全局最优</vt:lpstr>
      <vt:lpstr>最优解充要条件</vt:lpstr>
      <vt:lpstr>Lagrange函数</vt:lpstr>
      <vt:lpstr>Lagrange函数</vt:lpstr>
      <vt:lpstr>对偶函数</vt:lpstr>
      <vt:lpstr>对偶函数</vt:lpstr>
      <vt:lpstr>最优值的下界</vt:lpstr>
      <vt:lpstr>对偶问题</vt:lpstr>
      <vt:lpstr>对偶问题</vt:lpstr>
      <vt:lpstr>线性规划的对偶问题(截取）</vt:lpstr>
      <vt:lpstr>弱对偶性</vt:lpstr>
      <vt:lpstr>强对偶性</vt:lpstr>
      <vt:lpstr>强对偶性</vt:lpstr>
      <vt:lpstr>Slater条件</vt:lpstr>
      <vt:lpstr>KKT条件</vt:lpstr>
      <vt:lpstr>PowerPoint 演示文稿</vt:lpstr>
      <vt:lpstr>例（water-filling)</vt:lpstr>
      <vt:lpstr>概念</vt:lpstr>
      <vt:lpstr>牛顿(Newton)法</vt:lpstr>
      <vt:lpstr>动量梯度下降</vt:lpstr>
      <vt:lpstr>Nesterov方法</vt:lpstr>
      <vt:lpstr>Nesterov方法</vt:lpstr>
      <vt:lpstr>Adagrad</vt:lpstr>
      <vt:lpstr>作业8.2</vt:lpstr>
      <vt:lpstr>8.2答案</vt:lpstr>
      <vt:lpstr>二次型与特征值（回忆）</vt:lpstr>
      <vt:lpstr>Cholesky分解（回忆）</vt:lpstr>
      <vt:lpstr>作业8.5</vt:lpstr>
      <vt:lpstr>8.5答案</vt:lpstr>
      <vt:lpstr>PowerPoint 演示文稿</vt:lpstr>
      <vt:lpstr>贪心算法:总结</vt:lpstr>
      <vt:lpstr>分治算法</vt:lpstr>
      <vt:lpstr>递归树证明（1）</vt:lpstr>
      <vt:lpstr>估算分治函数的大小</vt:lpstr>
      <vt:lpstr>作业9.2</vt:lpstr>
      <vt:lpstr>作业9.3</vt:lpstr>
      <vt:lpstr>作业9.4</vt:lpstr>
      <vt:lpstr>PowerPoint 演示文稿</vt:lpstr>
      <vt:lpstr>熵entropy</vt:lpstr>
      <vt:lpstr>高斯分布</vt:lpstr>
      <vt:lpstr>变量组合</vt:lpstr>
      <vt:lpstr>变量组合</vt:lpstr>
      <vt:lpstr>多元正态分布</vt:lpstr>
      <vt:lpstr>正态分布</vt:lpstr>
      <vt:lpstr>正态分布</vt:lpstr>
      <vt:lpstr>正态分布的条件分布</vt:lpstr>
      <vt:lpstr>正态分布组合</vt:lpstr>
      <vt:lpstr>经典统计推断</vt:lpstr>
      <vt:lpstr>贝叶斯估计</vt:lpstr>
      <vt:lpstr>贝叶斯估计</vt:lpstr>
      <vt:lpstr>Beta-Bernoulli 共轭</vt:lpstr>
      <vt:lpstr>PowerPoint 演示文稿</vt:lpstr>
      <vt:lpstr>马尔可夫不等式（会证明）</vt:lpstr>
      <vt:lpstr>切比雪夫不等式（会证明）</vt:lpstr>
      <vt:lpstr>随机投影定理</vt:lpstr>
      <vt:lpstr>随机投影定理</vt:lpstr>
      <vt:lpstr>PowerPoint 演示文稿</vt:lpstr>
      <vt:lpstr>基本采样算法</vt:lpstr>
      <vt:lpstr>拒绝采样</vt:lpstr>
      <vt:lpstr>二元联合标准高斯分布的采样</vt:lpstr>
      <vt:lpstr>作业10.5答案</vt:lpstr>
      <vt:lpstr>11.1</vt:lpstr>
      <vt:lpstr>11.1答案</vt:lpstr>
      <vt:lpstr>11.1答案</vt:lpstr>
      <vt:lpstr>11.3</vt:lpstr>
      <vt:lpstr>11.3答案</vt:lpstr>
      <vt:lpstr>继续努力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《人工智能的数学基础》</dc:title>
  <dc:creator>hertz wang</dc:creator>
  <cp:lastModifiedBy>雨过天晴</cp:lastModifiedBy>
  <cp:revision>277</cp:revision>
  <dcterms:created xsi:type="dcterms:W3CDTF">2020-09-27T08:37:00Z</dcterms:created>
  <dcterms:modified xsi:type="dcterms:W3CDTF">2024-12-31T02:12:58Z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C1E8A0F44DE542E6AE26BD1610FD81A3_12</vt:lpwstr>
  </property>
  <property fmtid="{D5CDD505-2E9C-101B-9397-08002B2CF9AE}" pid="3" name="KSOProductBuildVer">
    <vt:lpwstr>2052-12.1.0.19302</vt:lpwstr>
  </property>
</Properties>
</file>